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Рубля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общ.объем доходов</c:v>
                </c:pt>
                <c:pt idx="1">
                  <c:v>налоговые и неналоговые доходы</c:v>
                </c:pt>
                <c:pt idx="2">
                  <c:v>безвозмездные поступления </c:v>
                </c:pt>
                <c:pt idx="3">
                  <c:v>общ.объем расходов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5727210</c:v>
                </c:pt>
                <c:pt idx="1">
                  <c:v>2359200</c:v>
                </c:pt>
                <c:pt idx="2">
                  <c:v>3368010</c:v>
                </c:pt>
                <c:pt idx="3">
                  <c:v>5727210</c:v>
                </c:pt>
              </c:numCache>
            </c:numRef>
          </c:val>
        </c:ser>
        <c:ser>
          <c:idx val="1"/>
          <c:order val="1"/>
          <c:tx>
            <c:strRef>
              <c:f>Лист1!$B$2:$B$5</c:f>
              <c:strCache>
                <c:ptCount val="1"/>
                <c:pt idx="0">
                  <c:v>5727210 2359200 3368010 5727210</c:v>
                </c:pt>
              </c:strCache>
            </c:strRef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Культура,кинематография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2828151</c:v>
                </c:pt>
                <c:pt idx="1">
                  <c:v>291940</c:v>
                </c:pt>
                <c:pt idx="2">
                  <c:v>888480</c:v>
                </c:pt>
                <c:pt idx="3">
                  <c:v>1696977</c:v>
                </c:pt>
                <c:pt idx="4">
                  <c:v>21662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rAngAx val="1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4594166</c:v>
                </c:pt>
                <c:pt idx="1">
                  <c:v>2453300</c:v>
                </c:pt>
                <c:pt idx="2">
                  <c:v>2140866</c:v>
                </c:pt>
                <c:pt idx="3">
                  <c:v>4594166</c:v>
                </c:pt>
                <c:pt idx="4">
                  <c:v>107202.73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общ.объем доходов на 2024г</c:v>
                </c:pt>
                <c:pt idx="1">
                  <c:v>налог.и неналог.доходы</c:v>
                </c:pt>
                <c:pt idx="2">
                  <c:v>безвозмездные поступл.</c:v>
                </c:pt>
                <c:pt idx="3">
                  <c:v>общ.объем доходов на 2024г</c:v>
                </c:pt>
                <c:pt idx="4">
                  <c:v>условно утв.расходы</c:v>
                </c:pt>
                <c:pt idx="5">
                  <c:v>дефицит 0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040974044911072"/>
          <c:y val="0.34777615283200508"/>
          <c:w val="0.32415816078545751"/>
          <c:h val="0.40620438125543673"/>
        </c:manualLayout>
      </c:layout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общ.объем дох.</c:v>
                </c:pt>
                <c:pt idx="1">
                  <c:v>налог.и неналог дох.</c:v>
                </c:pt>
                <c:pt idx="2">
                  <c:v>безвозмездные поступления</c:v>
                </c:pt>
                <c:pt idx="3">
                  <c:v>общ.объем расходов </c:v>
                </c:pt>
                <c:pt idx="4">
                  <c:v>дефицит 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4245539</c:v>
                </c:pt>
                <c:pt idx="1">
                  <c:v>2554000</c:v>
                </c:pt>
                <c:pt idx="2">
                  <c:v>1691539</c:v>
                </c:pt>
                <c:pt idx="3">
                  <c:v>4245539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2107200</c:v>
                </c:pt>
                <c:pt idx="1">
                  <c:v>2196300</c:v>
                </c:pt>
                <c:pt idx="2">
                  <c:v>2292000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неналог.доходы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252000</c:v>
                </c:pt>
                <c:pt idx="1">
                  <c:v>257000</c:v>
                </c:pt>
                <c:pt idx="2">
                  <c:v>262000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доходы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2023г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3368010</c:v>
                </c:pt>
                <c:pt idx="1">
                  <c:v>2140866</c:v>
                </c:pt>
                <c:pt idx="2">
                  <c:v>1691539</c:v>
                </c:pt>
              </c:numCache>
            </c:numRef>
          </c:val>
        </c:ser>
        <c:shape val="cylinder"/>
        <c:axId val="97354880"/>
        <c:axId val="97356416"/>
        <c:axId val="0"/>
      </c:bar3DChart>
      <c:catAx>
        <c:axId val="97354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97356416"/>
        <c:crosses val="autoZero"/>
        <c:auto val="1"/>
        <c:lblAlgn val="ctr"/>
        <c:lblOffset val="100"/>
      </c:catAx>
      <c:valAx>
        <c:axId val="9735641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973548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Pt>
            <c:idx val="2"/>
            <c:explosion val="0"/>
          </c:dPt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Дотации из бюджета РФ</c:v>
                </c:pt>
                <c:pt idx="1">
                  <c:v>Дотации из бюджета муниципальных районов</c:v>
                </c:pt>
                <c:pt idx="2">
                  <c:v>Прочие субсидии </c:v>
                </c:pt>
                <c:pt idx="3">
                  <c:v>Субвенции (администрация)</c:v>
                </c:pt>
                <c:pt idx="4">
                  <c:v>Субвенции ВУС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1899654</c:v>
                </c:pt>
                <c:pt idx="1">
                  <c:v>331190</c:v>
                </c:pt>
                <c:pt idx="2">
                  <c:v>844056</c:v>
                </c:pt>
                <c:pt idx="3">
                  <c:v>1170</c:v>
                </c:pt>
                <c:pt idx="4">
                  <c:v>267775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из бюджета РФ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1490704</c:v>
                </c:pt>
                <c:pt idx="1">
                  <c:v>1016778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Дотации из бюджета муниципальных районов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344105</c:v>
                </c:pt>
                <c:pt idx="1">
                  <c:v>358117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1170</c:v>
                </c:pt>
                <c:pt idx="1">
                  <c:v>1170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Субвенции ВУС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2024г</c:v>
                </c:pt>
                <c:pt idx="1">
                  <c:v>2025г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304887</c:v>
                </c:pt>
                <c:pt idx="1">
                  <c:v>315474</c:v>
                </c:pt>
              </c:numCache>
            </c:numRef>
          </c:val>
        </c:ser>
        <c:axId val="108622208"/>
        <c:axId val="108623744"/>
      </c:barChart>
      <c:catAx>
        <c:axId val="108622208"/>
        <c:scaling>
          <c:orientation val="minMax"/>
        </c:scaling>
        <c:axPos val="b"/>
        <c:tickLblPos val="nextTo"/>
        <c:crossAx val="108623744"/>
        <c:crosses val="autoZero"/>
        <c:auto val="1"/>
        <c:lblAlgn val="ctr"/>
        <c:lblOffset val="100"/>
      </c:catAx>
      <c:valAx>
        <c:axId val="1086237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1086222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Лист1!$A$2:$A$7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Культура, кинематография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2828151</c:v>
                </c:pt>
                <c:pt idx="1">
                  <c:v>291940</c:v>
                </c:pt>
                <c:pt idx="2">
                  <c:v>888480</c:v>
                </c:pt>
                <c:pt idx="3">
                  <c:v>1696977</c:v>
                </c:pt>
                <c:pt idx="4">
                  <c:v>21662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Общегосударственные вопросы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3401461</c:v>
                </c:pt>
                <c:pt idx="1">
                  <c:v>3413304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Национальная оборона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inBase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304887</c:v>
                </c:pt>
                <c:pt idx="1">
                  <c:v>315474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Жилищно-коммунальное хозяйство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757287.2699999999</c:v>
                </c:pt>
                <c:pt idx="1">
                  <c:v>295473.25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Культура,кинематография</c:v>
                </c:pt>
              </c:strCache>
            </c:strRef>
          </c:tx>
          <c:dLbls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2024 г</c:v>
                </c:pt>
                <c:pt idx="1">
                  <c:v>2025г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23328</c:v>
                </c:pt>
                <c:pt idx="1">
                  <c:v>24843</c:v>
                </c:pt>
              </c:numCache>
            </c:numRef>
          </c:val>
        </c:ser>
        <c:axId val="47710592"/>
        <c:axId val="47712128"/>
      </c:barChart>
      <c:catAx>
        <c:axId val="47710592"/>
        <c:scaling>
          <c:orientation val="minMax"/>
        </c:scaling>
        <c:axPos val="b"/>
        <c:tickLblPos val="nextTo"/>
        <c:crossAx val="47712128"/>
        <c:crosses val="autoZero"/>
        <c:auto val="1"/>
        <c:lblAlgn val="ctr"/>
        <c:lblOffset val="100"/>
      </c:catAx>
      <c:valAx>
        <c:axId val="477121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477105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89D425-D987-47E4-85FD-F9A55966746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B10B5E-1586-467D-80D1-A64D8996B4FE}">
      <dgm:prSet phldrT="[Текст]"/>
      <dgm:spPr/>
      <dgm:t>
        <a:bodyPr/>
        <a:lstStyle/>
        <a:p>
          <a:r>
            <a:rPr lang="ru-RU" dirty="0" smtClean="0"/>
            <a:t>Налоговые</a:t>
          </a:r>
        </a:p>
        <a:p>
          <a:endParaRPr lang="ru-RU" dirty="0"/>
        </a:p>
      </dgm:t>
    </dgm:pt>
    <dgm:pt modelId="{BA302794-BB53-4114-800B-16058CF40176}" type="parTrans" cxnId="{0E334CD0-1339-486A-89B6-9A2A963E1F9C}">
      <dgm:prSet/>
      <dgm:spPr/>
      <dgm:t>
        <a:bodyPr/>
        <a:lstStyle/>
        <a:p>
          <a:endParaRPr lang="ru-RU"/>
        </a:p>
      </dgm:t>
    </dgm:pt>
    <dgm:pt modelId="{F8939DA9-C091-4365-B885-7449A0FC0106}" type="sibTrans" cxnId="{0E334CD0-1339-486A-89B6-9A2A963E1F9C}">
      <dgm:prSet/>
      <dgm:spPr/>
      <dgm:t>
        <a:bodyPr/>
        <a:lstStyle/>
        <a:p>
          <a:endParaRPr lang="ru-RU"/>
        </a:p>
      </dgm:t>
    </dgm:pt>
    <dgm:pt modelId="{910676B6-ECE5-420A-B5D8-60D9A395596F}">
      <dgm:prSet phldrT="[Текст]"/>
      <dgm:spPr/>
      <dgm:t>
        <a:bodyPr/>
        <a:lstStyle/>
        <a:p>
          <a:endParaRPr lang="ru-RU" sz="1100" dirty="0"/>
        </a:p>
      </dgm:t>
    </dgm:pt>
    <dgm:pt modelId="{64015D49-F3E1-48E7-97F9-C7D1ECCFE4CB}" type="parTrans" cxnId="{99B666D7-1915-471F-B60C-61C11E6141A6}">
      <dgm:prSet/>
      <dgm:spPr/>
      <dgm:t>
        <a:bodyPr/>
        <a:lstStyle/>
        <a:p>
          <a:endParaRPr lang="ru-RU"/>
        </a:p>
      </dgm:t>
    </dgm:pt>
    <dgm:pt modelId="{61095F00-5F64-4ED9-8A4A-A517CDDBBDFF}" type="sibTrans" cxnId="{99B666D7-1915-471F-B60C-61C11E6141A6}">
      <dgm:prSet/>
      <dgm:spPr/>
      <dgm:t>
        <a:bodyPr/>
        <a:lstStyle/>
        <a:p>
          <a:endParaRPr lang="ru-RU"/>
        </a:p>
      </dgm:t>
    </dgm:pt>
    <dgm:pt modelId="{26232E79-7EE6-47C5-BDEB-5C3572CD5DC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Денежные средства поступающие на уплату налогов в соответствии с Налоговым Кодексом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0B75C44-E74D-46C4-A813-C101C937C123}" type="parTrans" cxnId="{5A371D7A-CEA8-4F44-B8AE-0A20D1D34FB1}">
      <dgm:prSet/>
      <dgm:spPr/>
      <dgm:t>
        <a:bodyPr/>
        <a:lstStyle/>
        <a:p>
          <a:endParaRPr lang="ru-RU"/>
        </a:p>
      </dgm:t>
    </dgm:pt>
    <dgm:pt modelId="{6EEF601D-345E-4784-BBDA-83E695E3B1A8}" type="sibTrans" cxnId="{5A371D7A-CEA8-4F44-B8AE-0A20D1D34FB1}">
      <dgm:prSet/>
      <dgm:spPr/>
      <dgm:t>
        <a:bodyPr/>
        <a:lstStyle/>
        <a:p>
          <a:endParaRPr lang="ru-RU"/>
        </a:p>
      </dgm:t>
    </dgm:pt>
    <dgm:pt modelId="{7B108FB6-D917-4F9E-9AAF-34A604D8E41A}">
      <dgm:prSet phldrT="[Текст]"/>
      <dgm:spPr/>
      <dgm:t>
        <a:bodyPr/>
        <a:lstStyle/>
        <a:p>
          <a:r>
            <a:rPr lang="ru-RU" dirty="0" smtClean="0"/>
            <a:t>Неналоговые</a:t>
          </a:r>
        </a:p>
        <a:p>
          <a:endParaRPr lang="ru-RU" dirty="0"/>
        </a:p>
      </dgm:t>
    </dgm:pt>
    <dgm:pt modelId="{2C8F4874-2149-4E95-AF5E-DB5141D87793}" type="parTrans" cxnId="{B2D3D693-EEB1-4EA7-B949-7B724497E92C}">
      <dgm:prSet/>
      <dgm:spPr/>
      <dgm:t>
        <a:bodyPr/>
        <a:lstStyle/>
        <a:p>
          <a:endParaRPr lang="ru-RU"/>
        </a:p>
      </dgm:t>
    </dgm:pt>
    <dgm:pt modelId="{686A7603-154D-4CBF-AA5C-CAADFE8E9E7A}" type="sibTrans" cxnId="{B2D3D693-EEB1-4EA7-B949-7B724497E92C}">
      <dgm:prSet/>
      <dgm:spPr/>
      <dgm:t>
        <a:bodyPr/>
        <a:lstStyle/>
        <a:p>
          <a:endParaRPr lang="ru-RU"/>
        </a:p>
      </dgm:t>
    </dgm:pt>
    <dgm:pt modelId="{E5CBB54F-4A29-4FCF-9A4D-7C2ABB637A85}">
      <dgm:prSet phldrT="[Текст]"/>
      <dgm:spPr/>
      <dgm:t>
        <a:bodyPr/>
        <a:lstStyle/>
        <a:p>
          <a:endParaRPr lang="ru-RU" sz="1100" dirty="0"/>
        </a:p>
      </dgm:t>
    </dgm:pt>
    <dgm:pt modelId="{6266C7EB-97DE-4054-888E-839D8FA71AF3}" type="parTrans" cxnId="{72277D0F-4B74-43FA-A359-7B17F9D6E063}">
      <dgm:prSet/>
      <dgm:spPr/>
      <dgm:t>
        <a:bodyPr/>
        <a:lstStyle/>
        <a:p>
          <a:endParaRPr lang="ru-RU"/>
        </a:p>
      </dgm:t>
    </dgm:pt>
    <dgm:pt modelId="{16AE6661-7AB2-4702-BDA2-9126ED543573}" type="sibTrans" cxnId="{72277D0F-4B74-43FA-A359-7B17F9D6E063}">
      <dgm:prSet/>
      <dgm:spPr/>
      <dgm:t>
        <a:bodyPr/>
        <a:lstStyle/>
        <a:p>
          <a:endParaRPr lang="ru-RU"/>
        </a:p>
      </dgm:t>
    </dgm:pt>
    <dgm:pt modelId="{FAF1AC80-70DD-4901-87A5-EFEB8B13174A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Доходы за оказание платных услуг и компенсации затрат государства, платежи за пользованием имущества государства, платежи в виде  штрафа, санкции за нарушение законодательства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67D704-CCB5-4430-AC86-278B2204EA59}" type="parTrans" cxnId="{12ED8D9F-FE3D-40DB-8A2A-24A2118C0275}">
      <dgm:prSet/>
      <dgm:spPr/>
      <dgm:t>
        <a:bodyPr/>
        <a:lstStyle/>
        <a:p>
          <a:endParaRPr lang="ru-RU"/>
        </a:p>
      </dgm:t>
    </dgm:pt>
    <dgm:pt modelId="{3A8BAA03-C939-48AE-A63F-101B8CEB8D2C}" type="sibTrans" cxnId="{12ED8D9F-FE3D-40DB-8A2A-24A2118C0275}">
      <dgm:prSet/>
      <dgm:spPr/>
      <dgm:t>
        <a:bodyPr/>
        <a:lstStyle/>
        <a:p>
          <a:endParaRPr lang="ru-RU"/>
        </a:p>
      </dgm:t>
    </dgm:pt>
    <dgm:pt modelId="{EA22BE1D-7843-41FA-BC41-00550E1CBEEE}">
      <dgm:prSet phldrT="[Текст]"/>
      <dgm:spPr/>
      <dgm:t>
        <a:bodyPr/>
        <a:lstStyle/>
        <a:p>
          <a:r>
            <a:rPr lang="ru-RU" dirty="0" smtClean="0"/>
            <a:t>Безвозмездные поступления</a:t>
          </a:r>
        </a:p>
        <a:p>
          <a:endParaRPr lang="ru-RU" dirty="0"/>
        </a:p>
      </dgm:t>
    </dgm:pt>
    <dgm:pt modelId="{5D4FFAC8-3C69-40E3-9ADE-A9CB2B5454DE}" type="parTrans" cxnId="{3DA3A597-635E-4C7B-80AB-E70C772403E4}">
      <dgm:prSet/>
      <dgm:spPr/>
      <dgm:t>
        <a:bodyPr/>
        <a:lstStyle/>
        <a:p>
          <a:endParaRPr lang="ru-RU"/>
        </a:p>
      </dgm:t>
    </dgm:pt>
    <dgm:pt modelId="{1CE700CA-97E1-4A94-884B-B8BE775B2C5E}" type="sibTrans" cxnId="{3DA3A597-635E-4C7B-80AB-E70C772403E4}">
      <dgm:prSet/>
      <dgm:spPr/>
      <dgm:t>
        <a:bodyPr/>
        <a:lstStyle/>
        <a:p>
          <a:endParaRPr lang="ru-RU"/>
        </a:p>
      </dgm:t>
    </dgm:pt>
    <dgm:pt modelId="{0D8F0C99-6B1A-4829-9154-6A28B3357D4E}">
      <dgm:prSet phldrT="[Текст]"/>
      <dgm:spPr/>
      <dgm:t>
        <a:bodyPr/>
        <a:lstStyle/>
        <a:p>
          <a:endParaRPr lang="ru-RU" sz="1400" dirty="0"/>
        </a:p>
      </dgm:t>
    </dgm:pt>
    <dgm:pt modelId="{AA521602-5174-4713-B40B-5490547844BD}" type="parTrans" cxnId="{E4D33C4E-0AD1-4946-BBFE-121F6B7FEC9D}">
      <dgm:prSet/>
      <dgm:spPr/>
      <dgm:t>
        <a:bodyPr/>
        <a:lstStyle/>
        <a:p>
          <a:endParaRPr lang="ru-RU"/>
        </a:p>
      </dgm:t>
    </dgm:pt>
    <dgm:pt modelId="{7DFD0C89-3F41-4F5A-AD8B-ADDFD402DF70}" type="sibTrans" cxnId="{E4D33C4E-0AD1-4946-BBFE-121F6B7FEC9D}">
      <dgm:prSet/>
      <dgm:spPr/>
      <dgm:t>
        <a:bodyPr/>
        <a:lstStyle/>
        <a:p>
          <a:endParaRPr lang="ru-RU"/>
        </a:p>
      </dgm:t>
    </dgm:pt>
    <dgm:pt modelId="{1BF6FAB1-2F3E-4C0C-9F68-C8D9EC3690F7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Денежные средства которые поступают безвозмездно из других бюджетов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2CD3708-C616-4063-844D-07060A2C7AF1}" type="parTrans" cxnId="{6384EC74-84D7-4131-A25C-DCA4F0CDECFE}">
      <dgm:prSet/>
      <dgm:spPr/>
      <dgm:t>
        <a:bodyPr/>
        <a:lstStyle/>
        <a:p>
          <a:endParaRPr lang="ru-RU"/>
        </a:p>
      </dgm:t>
    </dgm:pt>
    <dgm:pt modelId="{DA274EBE-8A30-49D7-B830-5AF6DF022C55}" type="sibTrans" cxnId="{6384EC74-84D7-4131-A25C-DCA4F0CDECFE}">
      <dgm:prSet/>
      <dgm:spPr/>
      <dgm:t>
        <a:bodyPr/>
        <a:lstStyle/>
        <a:p>
          <a:endParaRPr lang="ru-RU"/>
        </a:p>
      </dgm:t>
    </dgm:pt>
    <dgm:pt modelId="{25906476-7A22-4928-9216-EF378592EE5F}" type="pres">
      <dgm:prSet presAssocID="{9F89D425-D987-47E4-85FD-F9A55966746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C88A636-8888-4E6B-A703-9AFCA973DCF5}" type="pres">
      <dgm:prSet presAssocID="{FEB10B5E-1586-467D-80D1-A64D8996B4FE}" presName="linNode" presStyleCnt="0"/>
      <dgm:spPr/>
    </dgm:pt>
    <dgm:pt modelId="{CB9FA2D6-D6F7-4F9A-A0AF-5C1B239CB135}" type="pres">
      <dgm:prSet presAssocID="{FEB10B5E-1586-467D-80D1-A64D8996B4FE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930F3-02A3-4AC2-826A-643642F1D359}" type="pres">
      <dgm:prSet presAssocID="{FEB10B5E-1586-467D-80D1-A64D8996B4FE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641127-B7B4-4B4D-A3FD-FF6F90ACDD1C}" type="pres">
      <dgm:prSet presAssocID="{F8939DA9-C091-4365-B885-7449A0FC0106}" presName="spacing" presStyleCnt="0"/>
      <dgm:spPr/>
    </dgm:pt>
    <dgm:pt modelId="{FC94B441-AEED-48C9-94BA-19938F2FC58F}" type="pres">
      <dgm:prSet presAssocID="{7B108FB6-D917-4F9E-9AAF-34A604D8E41A}" presName="linNode" presStyleCnt="0"/>
      <dgm:spPr/>
    </dgm:pt>
    <dgm:pt modelId="{E8C8D6C2-5AD5-4860-889D-ED5EECC1BEC8}" type="pres">
      <dgm:prSet presAssocID="{7B108FB6-D917-4F9E-9AAF-34A604D8E41A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C4AA1-D5E6-4542-B63E-6E845F20C54F}" type="pres">
      <dgm:prSet presAssocID="{7B108FB6-D917-4F9E-9AAF-34A604D8E41A}" presName="childShp" presStyleLbl="bgAccFollowNode1" presStyleIdx="1" presStyleCnt="3" custScaleY="231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04BCD-CD5E-4A38-B25B-38BDB0918DA8}" type="pres">
      <dgm:prSet presAssocID="{686A7603-154D-4CBF-AA5C-CAADFE8E9E7A}" presName="spacing" presStyleCnt="0"/>
      <dgm:spPr/>
    </dgm:pt>
    <dgm:pt modelId="{655938BE-5238-404A-A86D-7BF0B5540432}" type="pres">
      <dgm:prSet presAssocID="{EA22BE1D-7843-41FA-BC41-00550E1CBEEE}" presName="linNode" presStyleCnt="0"/>
      <dgm:spPr/>
    </dgm:pt>
    <dgm:pt modelId="{8A00582A-4F09-47DB-9085-CF42D766F25F}" type="pres">
      <dgm:prSet presAssocID="{EA22BE1D-7843-41FA-BC41-00550E1CBEEE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CE6BE-4D2D-406C-A760-8A20C17AA74A}" type="pres">
      <dgm:prSet presAssocID="{EA22BE1D-7843-41FA-BC41-00550E1CBEEE}" presName="childShp" presStyleLbl="bgAccFollowNode1" presStyleIdx="2" presStyleCnt="3" custScaleY="140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51CEDC-2E12-4F2C-A790-A8569AAF2751}" type="presOf" srcId="{FEB10B5E-1586-467D-80D1-A64D8996B4FE}" destId="{CB9FA2D6-D6F7-4F9A-A0AF-5C1B239CB135}" srcOrd="0" destOrd="0" presId="urn:microsoft.com/office/officeart/2005/8/layout/vList6"/>
    <dgm:cxn modelId="{E4D33C4E-0AD1-4946-BBFE-121F6B7FEC9D}" srcId="{EA22BE1D-7843-41FA-BC41-00550E1CBEEE}" destId="{0D8F0C99-6B1A-4829-9154-6A28B3357D4E}" srcOrd="0" destOrd="0" parTransId="{AA521602-5174-4713-B40B-5490547844BD}" sibTransId="{7DFD0C89-3F41-4F5A-AD8B-ADDFD402DF70}"/>
    <dgm:cxn modelId="{226B9A38-AB21-41E6-9185-3EA854F8F0A7}" type="presOf" srcId="{910676B6-ECE5-420A-B5D8-60D9A395596F}" destId="{2C5930F3-02A3-4AC2-826A-643642F1D359}" srcOrd="0" destOrd="0" presId="urn:microsoft.com/office/officeart/2005/8/layout/vList6"/>
    <dgm:cxn modelId="{C4F9635D-DAD7-4A90-BFAC-BBA29BCD281A}" type="presOf" srcId="{26232E79-7EE6-47C5-BDEB-5C3572CD5DC5}" destId="{2C5930F3-02A3-4AC2-826A-643642F1D359}" srcOrd="0" destOrd="1" presId="urn:microsoft.com/office/officeart/2005/8/layout/vList6"/>
    <dgm:cxn modelId="{3DA3A597-635E-4C7B-80AB-E70C772403E4}" srcId="{9F89D425-D987-47E4-85FD-F9A55966746E}" destId="{EA22BE1D-7843-41FA-BC41-00550E1CBEEE}" srcOrd="2" destOrd="0" parTransId="{5D4FFAC8-3C69-40E3-9ADE-A9CB2B5454DE}" sibTransId="{1CE700CA-97E1-4A94-884B-B8BE775B2C5E}"/>
    <dgm:cxn modelId="{5A371D7A-CEA8-4F44-B8AE-0A20D1D34FB1}" srcId="{FEB10B5E-1586-467D-80D1-A64D8996B4FE}" destId="{26232E79-7EE6-47C5-BDEB-5C3572CD5DC5}" srcOrd="1" destOrd="0" parTransId="{A0B75C44-E74D-46C4-A813-C101C937C123}" sibTransId="{6EEF601D-345E-4784-BBDA-83E695E3B1A8}"/>
    <dgm:cxn modelId="{12ED8D9F-FE3D-40DB-8A2A-24A2118C0275}" srcId="{7B108FB6-D917-4F9E-9AAF-34A604D8E41A}" destId="{FAF1AC80-70DD-4901-87A5-EFEB8B13174A}" srcOrd="1" destOrd="0" parTransId="{0067D704-CCB5-4430-AC86-278B2204EA59}" sibTransId="{3A8BAA03-C939-48AE-A63F-101B8CEB8D2C}"/>
    <dgm:cxn modelId="{CF2294E5-26B8-4590-A0AF-348896D4D751}" type="presOf" srcId="{FAF1AC80-70DD-4901-87A5-EFEB8B13174A}" destId="{A05C4AA1-D5E6-4542-B63E-6E845F20C54F}" srcOrd="0" destOrd="1" presId="urn:microsoft.com/office/officeart/2005/8/layout/vList6"/>
    <dgm:cxn modelId="{193CF637-DC19-4A64-962A-EEF0A4330D8F}" type="presOf" srcId="{7B108FB6-D917-4F9E-9AAF-34A604D8E41A}" destId="{E8C8D6C2-5AD5-4860-889D-ED5EECC1BEC8}" srcOrd="0" destOrd="0" presId="urn:microsoft.com/office/officeart/2005/8/layout/vList6"/>
    <dgm:cxn modelId="{72277D0F-4B74-43FA-A359-7B17F9D6E063}" srcId="{7B108FB6-D917-4F9E-9AAF-34A604D8E41A}" destId="{E5CBB54F-4A29-4FCF-9A4D-7C2ABB637A85}" srcOrd="0" destOrd="0" parTransId="{6266C7EB-97DE-4054-888E-839D8FA71AF3}" sibTransId="{16AE6661-7AB2-4702-BDA2-9126ED543573}"/>
    <dgm:cxn modelId="{48AE182E-1E43-4D56-8057-79EF421C89EB}" type="presOf" srcId="{0D8F0C99-6B1A-4829-9154-6A28B3357D4E}" destId="{67FCE6BE-4D2D-406C-A760-8A20C17AA74A}" srcOrd="0" destOrd="0" presId="urn:microsoft.com/office/officeart/2005/8/layout/vList6"/>
    <dgm:cxn modelId="{0E334CD0-1339-486A-89B6-9A2A963E1F9C}" srcId="{9F89D425-D987-47E4-85FD-F9A55966746E}" destId="{FEB10B5E-1586-467D-80D1-A64D8996B4FE}" srcOrd="0" destOrd="0" parTransId="{BA302794-BB53-4114-800B-16058CF40176}" sibTransId="{F8939DA9-C091-4365-B885-7449A0FC0106}"/>
    <dgm:cxn modelId="{1F81156C-A0F9-4203-B11D-F07CFD407111}" type="presOf" srcId="{1BF6FAB1-2F3E-4C0C-9F68-C8D9EC3690F7}" destId="{67FCE6BE-4D2D-406C-A760-8A20C17AA74A}" srcOrd="0" destOrd="1" presId="urn:microsoft.com/office/officeart/2005/8/layout/vList6"/>
    <dgm:cxn modelId="{E710CC1C-B705-4622-84C9-0BB4D3D419F2}" type="presOf" srcId="{9F89D425-D987-47E4-85FD-F9A55966746E}" destId="{25906476-7A22-4928-9216-EF378592EE5F}" srcOrd="0" destOrd="0" presId="urn:microsoft.com/office/officeart/2005/8/layout/vList6"/>
    <dgm:cxn modelId="{99B666D7-1915-471F-B60C-61C11E6141A6}" srcId="{FEB10B5E-1586-467D-80D1-A64D8996B4FE}" destId="{910676B6-ECE5-420A-B5D8-60D9A395596F}" srcOrd="0" destOrd="0" parTransId="{64015D49-F3E1-48E7-97F9-C7D1ECCFE4CB}" sibTransId="{61095F00-5F64-4ED9-8A4A-A517CDDBBDFF}"/>
    <dgm:cxn modelId="{CB279034-56E0-44C1-9845-8EA330590A99}" type="presOf" srcId="{EA22BE1D-7843-41FA-BC41-00550E1CBEEE}" destId="{8A00582A-4F09-47DB-9085-CF42D766F25F}" srcOrd="0" destOrd="0" presId="urn:microsoft.com/office/officeart/2005/8/layout/vList6"/>
    <dgm:cxn modelId="{B2D3D693-EEB1-4EA7-B949-7B724497E92C}" srcId="{9F89D425-D987-47E4-85FD-F9A55966746E}" destId="{7B108FB6-D917-4F9E-9AAF-34A604D8E41A}" srcOrd="1" destOrd="0" parTransId="{2C8F4874-2149-4E95-AF5E-DB5141D87793}" sibTransId="{686A7603-154D-4CBF-AA5C-CAADFE8E9E7A}"/>
    <dgm:cxn modelId="{CC57450C-CBAE-4B73-9A66-BF980F9DD552}" type="presOf" srcId="{E5CBB54F-4A29-4FCF-9A4D-7C2ABB637A85}" destId="{A05C4AA1-D5E6-4542-B63E-6E845F20C54F}" srcOrd="0" destOrd="0" presId="urn:microsoft.com/office/officeart/2005/8/layout/vList6"/>
    <dgm:cxn modelId="{6384EC74-84D7-4131-A25C-DCA4F0CDECFE}" srcId="{EA22BE1D-7843-41FA-BC41-00550E1CBEEE}" destId="{1BF6FAB1-2F3E-4C0C-9F68-C8D9EC3690F7}" srcOrd="1" destOrd="0" parTransId="{A2CD3708-C616-4063-844D-07060A2C7AF1}" sibTransId="{DA274EBE-8A30-49D7-B830-5AF6DF022C55}"/>
    <dgm:cxn modelId="{B96610BA-C4DB-4AA7-9568-3ECE8B465F2E}" type="presParOf" srcId="{25906476-7A22-4928-9216-EF378592EE5F}" destId="{BC88A636-8888-4E6B-A703-9AFCA973DCF5}" srcOrd="0" destOrd="0" presId="urn:microsoft.com/office/officeart/2005/8/layout/vList6"/>
    <dgm:cxn modelId="{A82524AB-B29F-47E2-B498-BB0B34C222B9}" type="presParOf" srcId="{BC88A636-8888-4E6B-A703-9AFCA973DCF5}" destId="{CB9FA2D6-D6F7-4F9A-A0AF-5C1B239CB135}" srcOrd="0" destOrd="0" presId="urn:microsoft.com/office/officeart/2005/8/layout/vList6"/>
    <dgm:cxn modelId="{44DE4F34-D480-4B4B-BCC0-DAF57D640851}" type="presParOf" srcId="{BC88A636-8888-4E6B-A703-9AFCA973DCF5}" destId="{2C5930F3-02A3-4AC2-826A-643642F1D359}" srcOrd="1" destOrd="0" presId="urn:microsoft.com/office/officeart/2005/8/layout/vList6"/>
    <dgm:cxn modelId="{47B541BF-822E-4C33-9187-223B9A1C5C14}" type="presParOf" srcId="{25906476-7A22-4928-9216-EF378592EE5F}" destId="{D2641127-B7B4-4B4D-A3FD-FF6F90ACDD1C}" srcOrd="1" destOrd="0" presId="urn:microsoft.com/office/officeart/2005/8/layout/vList6"/>
    <dgm:cxn modelId="{4E849AC7-D828-4BD2-9D17-C1ABCD354EB3}" type="presParOf" srcId="{25906476-7A22-4928-9216-EF378592EE5F}" destId="{FC94B441-AEED-48C9-94BA-19938F2FC58F}" srcOrd="2" destOrd="0" presId="urn:microsoft.com/office/officeart/2005/8/layout/vList6"/>
    <dgm:cxn modelId="{441459FA-DD3E-4706-9348-2DBC3CA891E6}" type="presParOf" srcId="{FC94B441-AEED-48C9-94BA-19938F2FC58F}" destId="{E8C8D6C2-5AD5-4860-889D-ED5EECC1BEC8}" srcOrd="0" destOrd="0" presId="urn:microsoft.com/office/officeart/2005/8/layout/vList6"/>
    <dgm:cxn modelId="{BBCF84EF-26B5-48EE-9F0F-DCD83A6B95E7}" type="presParOf" srcId="{FC94B441-AEED-48C9-94BA-19938F2FC58F}" destId="{A05C4AA1-D5E6-4542-B63E-6E845F20C54F}" srcOrd="1" destOrd="0" presId="urn:microsoft.com/office/officeart/2005/8/layout/vList6"/>
    <dgm:cxn modelId="{B96E3D49-93D6-4BCB-943C-9C8156C76090}" type="presParOf" srcId="{25906476-7A22-4928-9216-EF378592EE5F}" destId="{E3904BCD-CD5E-4A38-B25B-38BDB0918DA8}" srcOrd="3" destOrd="0" presId="urn:microsoft.com/office/officeart/2005/8/layout/vList6"/>
    <dgm:cxn modelId="{A584D5D5-19EB-4363-916C-2AABFBF67C6B}" type="presParOf" srcId="{25906476-7A22-4928-9216-EF378592EE5F}" destId="{655938BE-5238-404A-A86D-7BF0B5540432}" srcOrd="4" destOrd="0" presId="urn:microsoft.com/office/officeart/2005/8/layout/vList6"/>
    <dgm:cxn modelId="{C333A921-13FE-4D56-90C7-6CE35067B92E}" type="presParOf" srcId="{655938BE-5238-404A-A86D-7BF0B5540432}" destId="{8A00582A-4F09-47DB-9085-CF42D766F25F}" srcOrd="0" destOrd="0" presId="urn:microsoft.com/office/officeart/2005/8/layout/vList6"/>
    <dgm:cxn modelId="{167F301A-507E-4621-BAEB-FE654B2CAB18}" type="presParOf" srcId="{655938BE-5238-404A-A86D-7BF0B5540432}" destId="{67FCE6BE-4D2D-406C-A760-8A20C17AA74A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4B30F-B605-47E1-927C-54FE2712D6C1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B7A11-AA68-42AE-BD2E-D4124B8EA1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B7A11-AA68-42AE-BD2E-D4124B8EA15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15304" cy="5429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юджет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Уваровского сельского совета Нижнегорского района Республики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Крым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утвержден решением №1 33 сессии 2-го созыва 06.12.2022года)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557986" cy="714380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на 2023г и плановый 2024-2025 гг.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2023год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бюджета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плановый 2024 и 2025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образования дохода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58204" cy="5072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1571604" y="1928802"/>
          <a:ext cx="6143668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115328" cy="15001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на 2023год, рублей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Общая структура расходов бюджета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Уваровского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сельского поселения на 2023г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 на 2024г, рубля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Общая характеристика бюджета на 2025г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Доходы бюджета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 межбюджетных трансфертов на 2023г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 межбюджетных трансфертов на плановый 2024 и 2025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229</TotalTime>
  <Words>142</Words>
  <PresentationFormat>Экран (4:3)</PresentationFormat>
  <Paragraphs>29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Бюджет Уваровского сельского совета Нижнегорского района Республики Крым  (утвержден решением №1 33 сессии 2-го созыва 06.12.2022года)</vt:lpstr>
      <vt:lpstr>Источники образования дохода</vt:lpstr>
      <vt:lpstr>Общая характеристика бюджета на 2023год, рублей  </vt:lpstr>
      <vt:lpstr>Общая структура расходов бюджета Уваровского сельского поселения на 2023г</vt:lpstr>
      <vt:lpstr>Общая характеристика бюджета  на 2024г, рубля  </vt:lpstr>
      <vt:lpstr>Общая характеристика бюджета на 2025г</vt:lpstr>
      <vt:lpstr>Доходы бюджета</vt:lpstr>
      <vt:lpstr>Объем межбюджетных трансфертов на 2023г </vt:lpstr>
      <vt:lpstr>Объем межбюджетных трансфертов на плановый 2024 и 2025 гг</vt:lpstr>
      <vt:lpstr>Общая структура расходов Уваровского сельского поселения на 2023год</vt:lpstr>
      <vt:lpstr>Общая структура расходов бюджета Уваровского сельского поселения на плановый 2024 и 2025 гг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Admin</cp:lastModifiedBy>
  <cp:revision>30</cp:revision>
  <dcterms:created xsi:type="dcterms:W3CDTF">2023-05-11T05:51:19Z</dcterms:created>
  <dcterms:modified xsi:type="dcterms:W3CDTF">2024-05-13T11:46:37Z</dcterms:modified>
</cp:coreProperties>
</file>