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общ.объем доходов</c:v>
                </c:pt>
                <c:pt idx="1">
                  <c:v>налог.и неналог.доходы</c:v>
                </c:pt>
                <c:pt idx="2">
                  <c:v>общ.объем расходов</c:v>
                </c:pt>
                <c:pt idx="3">
                  <c:v>дефицит бюджета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4404641</c:v>
                </c:pt>
                <c:pt idx="1">
                  <c:v>2109200</c:v>
                </c:pt>
                <c:pt idx="2">
                  <c:v>4404641</c:v>
                </c:pt>
                <c:pt idx="3">
                  <c:v>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общ.объем доходов</c:v>
                </c:pt>
                <c:pt idx="1">
                  <c:v>налог.и неналог.доходы</c:v>
                </c:pt>
                <c:pt idx="2">
                  <c:v>безвозмездные поступление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5218397</c:v>
                </c:pt>
                <c:pt idx="1">
                  <c:v>2192800</c:v>
                </c:pt>
                <c:pt idx="2">
                  <c:v>3025597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Лист1!$A$2:$A$4</c:f>
              <c:strCache>
                <c:ptCount val="3"/>
                <c:pt idx="0">
                  <c:v>общ.объем доходов</c:v>
                </c:pt>
                <c:pt idx="1">
                  <c:v>налог.и неналог.доходы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4056656</c:v>
                </c:pt>
                <c:pt idx="1">
                  <c:v>2272500</c:v>
                </c:pt>
                <c:pt idx="2">
                  <c:v>1784156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общ.объем расходов,рублей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2023 г</c:v>
                </c:pt>
                <c:pt idx="1">
                  <c:v>2024 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5218397</c:v>
                </c:pt>
                <c:pt idx="1">
                  <c:v>4056656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 т.ч.утвержденные расходы,рублей</c:v>
                </c:pt>
              </c:strCache>
            </c:strRef>
          </c:tx>
          <c:dLbls>
            <c:showVal val="1"/>
          </c:dLbls>
          <c:cat>
            <c:strRef>
              <c:f>Лист1!$A$2:$A$3</c:f>
              <c:strCache>
                <c:ptCount val="2"/>
                <c:pt idx="0">
                  <c:v>2023 г</c:v>
                </c:pt>
                <c:pt idx="1">
                  <c:v>2024 г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103189</c:v>
                </c:pt>
                <c:pt idx="1">
                  <c:v>190084.3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 бюджета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2023 г</c:v>
                </c:pt>
                <c:pt idx="1">
                  <c:v>2024 г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axId val="244585984"/>
        <c:axId val="244587520"/>
      </c:barChart>
      <c:catAx>
        <c:axId val="244585984"/>
        <c:scaling>
          <c:orientation val="minMax"/>
        </c:scaling>
        <c:axPos val="b"/>
        <c:tickLblPos val="nextTo"/>
        <c:crossAx val="244587520"/>
        <c:crosses val="autoZero"/>
        <c:auto val="1"/>
        <c:lblAlgn val="ctr"/>
        <c:lblOffset val="100"/>
      </c:catAx>
      <c:valAx>
        <c:axId val="244587520"/>
        <c:scaling>
          <c:orientation val="minMax"/>
        </c:scaling>
        <c:axPos val="l"/>
        <c:majorGridlines/>
        <c:numFmt formatCode="General" sourceLinked="1"/>
        <c:tickLblPos val="nextTo"/>
        <c:crossAx val="24458598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2022 г</c:v>
                </c:pt>
                <c:pt idx="1">
                  <c:v>2023г</c:v>
                </c:pt>
                <c:pt idx="2">
                  <c:v>2024 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1860200</c:v>
                </c:pt>
                <c:pt idx="1">
                  <c:v>1934800</c:v>
                </c:pt>
                <c:pt idx="2">
                  <c:v>2014500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2022 г</c:v>
                </c:pt>
                <c:pt idx="1">
                  <c:v>2023г</c:v>
                </c:pt>
                <c:pt idx="2">
                  <c:v>2024 г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249000</c:v>
                </c:pt>
                <c:pt idx="1">
                  <c:v>258000</c:v>
                </c:pt>
                <c:pt idx="2">
                  <c:v>258000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3"/>
                <c:pt idx="0">
                  <c:v>2022 г</c:v>
                </c:pt>
                <c:pt idx="1">
                  <c:v>2023г</c:v>
                </c:pt>
                <c:pt idx="2">
                  <c:v>2024 г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2295441</c:v>
                </c:pt>
                <c:pt idx="1">
                  <c:v>3025597</c:v>
                </c:pt>
                <c:pt idx="2">
                  <c:v>1784156</c:v>
                </c:pt>
              </c:numCache>
            </c:numRef>
          </c:val>
        </c:ser>
        <c:shape val="cylinder"/>
        <c:axId val="262756992"/>
        <c:axId val="265045120"/>
        <c:axId val="0"/>
      </c:bar3DChart>
      <c:catAx>
        <c:axId val="262756992"/>
        <c:scaling>
          <c:orientation val="minMax"/>
        </c:scaling>
        <c:axPos val="b"/>
        <c:tickLblPos val="nextTo"/>
        <c:crossAx val="265045120"/>
        <c:crosses val="autoZero"/>
        <c:auto val="1"/>
        <c:lblAlgn val="ctr"/>
        <c:lblOffset val="100"/>
      </c:catAx>
      <c:valAx>
        <c:axId val="265045120"/>
        <c:scaling>
          <c:orientation val="minMax"/>
        </c:scaling>
        <c:axPos val="l"/>
        <c:majorGridlines/>
        <c:numFmt formatCode="General" sourceLinked="1"/>
        <c:tickLblPos val="nextTo"/>
        <c:crossAx val="26275699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Лист1!$A$2:$A$5</c:f>
              <c:strCache>
                <c:ptCount val="4"/>
                <c:pt idx="0">
                  <c:v>дотации из бюджета РФ</c:v>
                </c:pt>
                <c:pt idx="1">
                  <c:v>дотации из бюджета муниц.районов</c:v>
                </c:pt>
                <c:pt idx="2">
                  <c:v>субвенции с/с</c:v>
                </c:pt>
                <c:pt idx="3">
                  <c:v>субвенции ВУС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2022157</c:v>
                </c:pt>
                <c:pt idx="1">
                  <c:v>34076</c:v>
                </c:pt>
                <c:pt idx="2">
                  <c:v>1195</c:v>
                </c:pt>
                <c:pt idx="3">
                  <c:v>238013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0.10533084680204448"/>
                  <c:y val="-8.000717217000558E-2"/>
                </c:manualLayout>
              </c:layout>
              <c:showVal val="1"/>
            </c:dLbl>
            <c:dLbl>
              <c:idx val="2"/>
              <c:layout>
                <c:manualLayout>
                  <c:x val="-2.0717916839342449E-2"/>
                  <c:y val="1.192474248296666E-2"/>
                </c:manualLayout>
              </c:layout>
              <c:showVal val="1"/>
            </c:dLbl>
            <c:dLbl>
              <c:idx val="3"/>
              <c:layout>
                <c:manualLayout>
                  <c:x val="6.4131578947368428E-2"/>
                  <c:y val="-0.10140811061119857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Лист1!$A$2:$A$6</c:f>
              <c:strCache>
                <c:ptCount val="5"/>
                <c:pt idx="0">
                  <c:v>дотации из бюджета РФ</c:v>
                </c:pt>
                <c:pt idx="1">
                  <c:v>дотации из бюджета муниц.районов</c:v>
                </c:pt>
                <c:pt idx="2">
                  <c:v>субвенции с/с 1195руб.</c:v>
                </c:pt>
                <c:pt idx="3">
                  <c:v>субвенции ВУС</c:v>
                </c:pt>
                <c:pt idx="4">
                  <c:v>пр.субссидии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1899654</c:v>
                </c:pt>
                <c:pt idx="1">
                  <c:v>35117</c:v>
                </c:pt>
                <c:pt idx="2">
                  <c:v>1195</c:v>
                </c:pt>
                <c:pt idx="3">
                  <c:v>245575</c:v>
                </c:pt>
                <c:pt idx="4">
                  <c:v>844056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0672800110512513"/>
          <c:y val="3.2295859642697572E-2"/>
          <c:w val="0.26520182345627846"/>
          <c:h val="0.929936022717556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сумма,рублей</c:v>
                </c:pt>
              </c:strCache>
            </c:strRef>
          </c:tx>
          <c:dLbls>
            <c:dLbl>
              <c:idx val="1"/>
              <c:layout>
                <c:manualLayout>
                  <c:x val="3.0234424644287886E-2"/>
                  <c:y val="-4.8543753422475584E-2"/>
                </c:manualLayout>
              </c:layout>
              <c:showVal val="1"/>
            </c:dLbl>
            <c:dLbl>
              <c:idx val="2"/>
              <c:layout>
                <c:manualLayout>
                  <c:x val="3.7710457245475962E-2"/>
                  <c:y val="-7.1431165273742339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дотации из бюджета РФ</c:v>
                </c:pt>
                <c:pt idx="1">
                  <c:v>дотации из бюджета муницип-х районов</c:v>
                </c:pt>
                <c:pt idx="2">
                  <c:v>субвенции с/с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1490704</c:v>
                </c:pt>
                <c:pt idx="1">
                  <c:v>38482</c:v>
                </c:pt>
                <c:pt idx="2">
                  <c:v>1195</c:v>
                </c:pt>
              </c:numCache>
            </c:numRef>
          </c:val>
          <c:bubble3D val="1"/>
        </c:ser>
        <c:shape val="cone"/>
        <c:axId val="49844608"/>
        <c:axId val="49915392"/>
        <c:axId val="131999936"/>
      </c:bar3DChart>
      <c:catAx>
        <c:axId val="49844608"/>
        <c:scaling>
          <c:orientation val="minMax"/>
        </c:scaling>
        <c:axPos val="b"/>
        <c:tickLblPos val="nextTo"/>
        <c:crossAx val="49915392"/>
        <c:auto val="1"/>
        <c:lblAlgn val="ctr"/>
        <c:lblOffset val="100"/>
      </c:catAx>
      <c:valAx>
        <c:axId val="49915392"/>
        <c:scaling>
          <c:orientation val="minMax"/>
        </c:scaling>
        <c:axPos val="l"/>
        <c:numFmt formatCode="General" sourceLinked="1"/>
        <c:tickLblPos val="nextTo"/>
        <c:crossAx val="49844608"/>
        <c:crossBetween val="between"/>
      </c:valAx>
      <c:serAx>
        <c:axId val="131999936"/>
        <c:scaling>
          <c:orientation val="minMax"/>
        </c:scaling>
        <c:axPos val="b"/>
        <c:tickLblPos val="nextTo"/>
        <c:crossAx val="49915392"/>
      </c:ser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perspective val="30"/>
    </c:view3D>
    <c:plotArea>
      <c:layout/>
      <c:bar3DChart>
        <c:barDir val="col"/>
        <c:grouping val="percent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общегос.вопросы</c:v>
                </c:pt>
              </c:strCache>
            </c:strRef>
          </c:tx>
          <c:dLbls>
            <c:dLbl>
              <c:idx val="0"/>
              <c:layout>
                <c:manualLayout>
                  <c:x val="-1.7543859649122647E-3"/>
                  <c:y val="5.2468064713367374E-2"/>
                </c:manualLayout>
              </c:layout>
              <c:showVal val="1"/>
            </c:dLbl>
            <c:dLbl>
              <c:idx val="1"/>
              <c:layout>
                <c:manualLayout>
                  <c:x val="2.8070175438596492E-2"/>
                  <c:y val="9.1128743975848595E-2"/>
                </c:manualLayout>
              </c:layout>
              <c:showVal val="1"/>
            </c:dLbl>
            <c:dLbl>
              <c:idx val="2"/>
              <c:layout>
                <c:manualLayout>
                  <c:x val="3.1578947368421054E-2"/>
                  <c:y val="2.4853293811595071E-2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3"/>
                <c:pt idx="0">
                  <c:v>2022 г</c:v>
                </c:pt>
                <c:pt idx="1">
                  <c:v>20223г</c:v>
                </c:pt>
                <c:pt idx="2">
                  <c:v>2024 г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3037309</c:v>
                </c:pt>
                <c:pt idx="1">
                  <c:v>3181525.72</c:v>
                </c:pt>
                <c:pt idx="2">
                  <c:v>3092073.7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нац.оборона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3"/>
                <c:pt idx="0">
                  <c:v>2022 г</c:v>
                </c:pt>
                <c:pt idx="1">
                  <c:v>20223г</c:v>
                </c:pt>
                <c:pt idx="2">
                  <c:v>2024 г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238013</c:v>
                </c:pt>
                <c:pt idx="1">
                  <c:v>245575</c:v>
                </c:pt>
                <c:pt idx="2">
                  <c:v>253775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жилищно-ком.хоз-во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3"/>
                <c:pt idx="0">
                  <c:v>2022 г</c:v>
                </c:pt>
                <c:pt idx="1">
                  <c:v>20223г</c:v>
                </c:pt>
                <c:pt idx="2">
                  <c:v>2024 г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1113735</c:v>
                </c:pt>
                <c:pt idx="1">
                  <c:v>783000</c:v>
                </c:pt>
                <c:pt idx="2">
                  <c:v>503000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культура,кинематография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2022 г</c:v>
                </c:pt>
                <c:pt idx="1">
                  <c:v>20223г</c:v>
                </c:pt>
                <c:pt idx="2">
                  <c:v>2024 г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15584</c:v>
                </c:pt>
                <c:pt idx="1">
                  <c:v>16627</c:v>
                </c:pt>
                <c:pt idx="2">
                  <c:v>17723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нац.экономика</c:v>
                </c:pt>
              </c:strCache>
            </c:strRef>
          </c:tx>
          <c:dLbls>
            <c:dLbl>
              <c:idx val="1"/>
              <c:layout>
                <c:manualLayout>
                  <c:x val="1.7543859649122806E-2"/>
                  <c:y val="-7.1798404344607991E-2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3"/>
                <c:pt idx="0">
                  <c:v>2022 г</c:v>
                </c:pt>
                <c:pt idx="1">
                  <c:v>20223г</c:v>
                </c:pt>
                <c:pt idx="2">
                  <c:v>2024 г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1">
                  <c:v>888480</c:v>
                </c:pt>
              </c:numCache>
            </c:numRef>
          </c:val>
        </c:ser>
        <c:shape val="box"/>
        <c:axId val="49914240"/>
        <c:axId val="50521600"/>
        <c:axId val="0"/>
      </c:bar3DChart>
      <c:catAx>
        <c:axId val="49914240"/>
        <c:scaling>
          <c:orientation val="minMax"/>
        </c:scaling>
        <c:axPos val="b"/>
        <c:tickLblPos val="nextTo"/>
        <c:crossAx val="50521600"/>
        <c:crosses val="autoZero"/>
        <c:auto val="1"/>
        <c:lblAlgn val="ctr"/>
        <c:lblOffset val="100"/>
      </c:catAx>
      <c:valAx>
        <c:axId val="50521600"/>
        <c:scaling>
          <c:orientation val="minMax"/>
        </c:scaling>
        <c:axPos val="l"/>
        <c:majorGridlines/>
        <c:numFmt formatCode="0%" sourceLinked="1"/>
        <c:tickLblPos val="nextTo"/>
        <c:crossAx val="499142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F6E12B-04BF-4DD8-A57B-9F28B9FFF7D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DD829137-5539-4956-85DD-7BDF5AFB505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Налоговые</a:t>
          </a:r>
          <a:r>
            <a:rPr lang="ru-RU" dirty="0" smtClean="0"/>
            <a:t> (денежные средства поступающие на уплату налогов в соответствии с Налоговым Кодексом РФ)</a:t>
          </a:r>
          <a:br>
            <a:rPr lang="ru-RU" dirty="0" smtClean="0"/>
          </a:br>
          <a:endParaRPr lang="ru-RU" dirty="0"/>
        </a:p>
      </dgm:t>
    </dgm:pt>
    <dgm:pt modelId="{3A915DFA-08B0-4B71-A49E-AAF18A428D19}" type="parTrans" cxnId="{B2577989-F05F-49A9-8857-B06E8480E193}">
      <dgm:prSet/>
      <dgm:spPr/>
      <dgm:t>
        <a:bodyPr/>
        <a:lstStyle/>
        <a:p>
          <a:endParaRPr lang="ru-RU"/>
        </a:p>
      </dgm:t>
    </dgm:pt>
    <dgm:pt modelId="{4D367055-5A12-490A-88CC-31E99F9C0385}" type="sibTrans" cxnId="{B2577989-F05F-49A9-8857-B06E8480E193}">
      <dgm:prSet/>
      <dgm:spPr/>
      <dgm:t>
        <a:bodyPr/>
        <a:lstStyle/>
        <a:p>
          <a:endParaRPr lang="ru-RU"/>
        </a:p>
      </dgm:t>
    </dgm:pt>
    <dgm:pt modelId="{149F99F9-0F1F-4162-9A0F-948E7A162895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Неналоговые</a:t>
          </a:r>
          <a:r>
            <a:rPr lang="ru-RU" dirty="0" smtClean="0"/>
            <a:t> (доходы за оказание платных услуг, платежи за пользование имуществом государства, платежи в виде штрафа, санкции за нарушение законодательства)</a:t>
          </a:r>
          <a:endParaRPr lang="ru-RU" dirty="0"/>
        </a:p>
      </dgm:t>
    </dgm:pt>
    <dgm:pt modelId="{5F246ED0-0609-4A71-85D0-7C3E40290BB1}" type="parTrans" cxnId="{135B5234-2FC1-4324-9507-5FE4634401D5}">
      <dgm:prSet/>
      <dgm:spPr/>
      <dgm:t>
        <a:bodyPr/>
        <a:lstStyle/>
        <a:p>
          <a:endParaRPr lang="ru-RU"/>
        </a:p>
      </dgm:t>
    </dgm:pt>
    <dgm:pt modelId="{3749CDA4-3F5B-4516-8DB2-FD01EC8E9370}" type="sibTrans" cxnId="{135B5234-2FC1-4324-9507-5FE4634401D5}">
      <dgm:prSet/>
      <dgm:spPr/>
      <dgm:t>
        <a:bodyPr/>
        <a:lstStyle/>
        <a:p>
          <a:endParaRPr lang="ru-RU"/>
        </a:p>
      </dgm:t>
    </dgm:pt>
    <dgm:pt modelId="{9404A104-E280-4E3A-9C11-BE1D92337899}">
      <dgm:prSet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Безвозмездные</a:t>
          </a:r>
          <a:r>
            <a:rPr lang="ru-RU" dirty="0" smtClean="0"/>
            <a:t> поступления (денежные средства которые поступают безвозмездно из других бюджетов)</a:t>
          </a:r>
        </a:p>
      </dgm:t>
    </dgm:pt>
    <dgm:pt modelId="{10CFADDC-3325-43CA-83D4-11390A2424AF}" type="parTrans" cxnId="{DEAAF0FA-44C3-4A49-B393-13447574AC1E}">
      <dgm:prSet/>
      <dgm:spPr/>
      <dgm:t>
        <a:bodyPr/>
        <a:lstStyle/>
        <a:p>
          <a:endParaRPr lang="ru-RU"/>
        </a:p>
      </dgm:t>
    </dgm:pt>
    <dgm:pt modelId="{AB77305B-7F5D-4D25-8867-42B727AE88F2}" type="sibTrans" cxnId="{DEAAF0FA-44C3-4A49-B393-13447574AC1E}">
      <dgm:prSet/>
      <dgm:spPr/>
      <dgm:t>
        <a:bodyPr/>
        <a:lstStyle/>
        <a:p>
          <a:endParaRPr lang="ru-RU"/>
        </a:p>
      </dgm:t>
    </dgm:pt>
    <dgm:pt modelId="{947E9507-5DA7-43E9-8538-7EC8A6CD81F4}" type="pres">
      <dgm:prSet presAssocID="{48F6E12B-04BF-4DD8-A57B-9F28B9FFF7D6}" presName="CompostProcess" presStyleCnt="0">
        <dgm:presLayoutVars>
          <dgm:dir/>
          <dgm:resizeHandles val="exact"/>
        </dgm:presLayoutVars>
      </dgm:prSet>
      <dgm:spPr/>
    </dgm:pt>
    <dgm:pt modelId="{E2A3F1BA-AE32-4253-A7AB-2C51342DBEB5}" type="pres">
      <dgm:prSet presAssocID="{48F6E12B-04BF-4DD8-A57B-9F28B9FFF7D6}" presName="arrow" presStyleLbl="bgShp" presStyleIdx="0" presStyleCnt="1"/>
      <dgm:spPr/>
    </dgm:pt>
    <dgm:pt modelId="{26801B20-5760-4B72-A3B4-10EA28EFEBE6}" type="pres">
      <dgm:prSet presAssocID="{48F6E12B-04BF-4DD8-A57B-9F28B9FFF7D6}" presName="linearProcess" presStyleCnt="0"/>
      <dgm:spPr/>
    </dgm:pt>
    <dgm:pt modelId="{F20BD648-6AE4-47F2-9C2B-789077DB420A}" type="pres">
      <dgm:prSet presAssocID="{DD829137-5539-4956-85DD-7BDF5AFB505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17DFCF-1E49-49FF-9D44-FAE6353D1FA6}" type="pres">
      <dgm:prSet presAssocID="{4D367055-5A12-490A-88CC-31E99F9C0385}" presName="sibTrans" presStyleCnt="0"/>
      <dgm:spPr/>
    </dgm:pt>
    <dgm:pt modelId="{E13F290F-4ABE-44C0-9DA4-117FB89B6B8F}" type="pres">
      <dgm:prSet presAssocID="{149F99F9-0F1F-4162-9A0F-948E7A16289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26819-370D-4129-9C06-977F464D0C43}" type="pres">
      <dgm:prSet presAssocID="{3749CDA4-3F5B-4516-8DB2-FD01EC8E9370}" presName="sibTrans" presStyleCnt="0"/>
      <dgm:spPr/>
    </dgm:pt>
    <dgm:pt modelId="{2D1F963E-B1FE-4908-A488-FFC540751C59}" type="pres">
      <dgm:prSet presAssocID="{9404A104-E280-4E3A-9C11-BE1D9233789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AAF0FA-44C3-4A49-B393-13447574AC1E}" srcId="{48F6E12B-04BF-4DD8-A57B-9F28B9FFF7D6}" destId="{9404A104-E280-4E3A-9C11-BE1D92337899}" srcOrd="2" destOrd="0" parTransId="{10CFADDC-3325-43CA-83D4-11390A2424AF}" sibTransId="{AB77305B-7F5D-4D25-8867-42B727AE88F2}"/>
    <dgm:cxn modelId="{B78A291F-9D30-490C-80CB-989CF7852D5F}" type="presOf" srcId="{9404A104-E280-4E3A-9C11-BE1D92337899}" destId="{2D1F963E-B1FE-4908-A488-FFC540751C59}" srcOrd="0" destOrd="0" presId="urn:microsoft.com/office/officeart/2005/8/layout/hProcess9"/>
    <dgm:cxn modelId="{89AD3579-EFBC-4EFC-A837-602F3E3490D3}" type="presOf" srcId="{DD829137-5539-4956-85DD-7BDF5AFB5059}" destId="{F20BD648-6AE4-47F2-9C2B-789077DB420A}" srcOrd="0" destOrd="0" presId="urn:microsoft.com/office/officeart/2005/8/layout/hProcess9"/>
    <dgm:cxn modelId="{B2577989-F05F-49A9-8857-B06E8480E193}" srcId="{48F6E12B-04BF-4DD8-A57B-9F28B9FFF7D6}" destId="{DD829137-5539-4956-85DD-7BDF5AFB5059}" srcOrd="0" destOrd="0" parTransId="{3A915DFA-08B0-4B71-A49E-AAF18A428D19}" sibTransId="{4D367055-5A12-490A-88CC-31E99F9C0385}"/>
    <dgm:cxn modelId="{AB570FB9-CF17-4D65-A362-537059833CBD}" type="presOf" srcId="{149F99F9-0F1F-4162-9A0F-948E7A162895}" destId="{E13F290F-4ABE-44C0-9DA4-117FB89B6B8F}" srcOrd="0" destOrd="0" presId="urn:microsoft.com/office/officeart/2005/8/layout/hProcess9"/>
    <dgm:cxn modelId="{135B5234-2FC1-4324-9507-5FE4634401D5}" srcId="{48F6E12B-04BF-4DD8-A57B-9F28B9FFF7D6}" destId="{149F99F9-0F1F-4162-9A0F-948E7A162895}" srcOrd="1" destOrd="0" parTransId="{5F246ED0-0609-4A71-85D0-7C3E40290BB1}" sibTransId="{3749CDA4-3F5B-4516-8DB2-FD01EC8E9370}"/>
    <dgm:cxn modelId="{B4412EA5-A002-495E-9E0F-DC767F7798BE}" type="presOf" srcId="{48F6E12B-04BF-4DD8-A57B-9F28B9FFF7D6}" destId="{947E9507-5DA7-43E9-8538-7EC8A6CD81F4}" srcOrd="0" destOrd="0" presId="urn:microsoft.com/office/officeart/2005/8/layout/hProcess9"/>
    <dgm:cxn modelId="{C0C8116B-6794-4BDC-9870-12BF52AF4CD4}" type="presParOf" srcId="{947E9507-5DA7-43E9-8538-7EC8A6CD81F4}" destId="{E2A3F1BA-AE32-4253-A7AB-2C51342DBEB5}" srcOrd="0" destOrd="0" presId="urn:microsoft.com/office/officeart/2005/8/layout/hProcess9"/>
    <dgm:cxn modelId="{8E9D4142-D423-4E42-BA9F-F09CEFE9485B}" type="presParOf" srcId="{947E9507-5DA7-43E9-8538-7EC8A6CD81F4}" destId="{26801B20-5760-4B72-A3B4-10EA28EFEBE6}" srcOrd="1" destOrd="0" presId="urn:microsoft.com/office/officeart/2005/8/layout/hProcess9"/>
    <dgm:cxn modelId="{1AFA4AC5-63C3-40E0-84C4-3A370FBB55F7}" type="presParOf" srcId="{26801B20-5760-4B72-A3B4-10EA28EFEBE6}" destId="{F20BD648-6AE4-47F2-9C2B-789077DB420A}" srcOrd="0" destOrd="0" presId="urn:microsoft.com/office/officeart/2005/8/layout/hProcess9"/>
    <dgm:cxn modelId="{BC58F702-BA8E-4BC7-B82D-7D4DCD623EC4}" type="presParOf" srcId="{26801B20-5760-4B72-A3B4-10EA28EFEBE6}" destId="{3317DFCF-1E49-49FF-9D44-FAE6353D1FA6}" srcOrd="1" destOrd="0" presId="urn:microsoft.com/office/officeart/2005/8/layout/hProcess9"/>
    <dgm:cxn modelId="{7D7D7378-64FB-441E-AA24-6961E9DFBC81}" type="presParOf" srcId="{26801B20-5760-4B72-A3B4-10EA28EFEBE6}" destId="{E13F290F-4ABE-44C0-9DA4-117FB89B6B8F}" srcOrd="2" destOrd="0" presId="urn:microsoft.com/office/officeart/2005/8/layout/hProcess9"/>
    <dgm:cxn modelId="{207AF473-2A90-4684-9013-9C3136A02518}" type="presParOf" srcId="{26801B20-5760-4B72-A3B4-10EA28EFEBE6}" destId="{46A26819-370D-4129-9C06-977F464D0C43}" srcOrd="3" destOrd="0" presId="urn:microsoft.com/office/officeart/2005/8/layout/hProcess9"/>
    <dgm:cxn modelId="{C35DA963-67CB-4505-B217-BC2D6EE1562D}" type="presParOf" srcId="{26801B20-5760-4B72-A3B4-10EA28EFEBE6}" destId="{2D1F963E-B1FE-4908-A488-FFC540751C59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492922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Проект бюджета </a:t>
            </a:r>
            <a:r>
              <a:rPr lang="ru-RU" dirty="0" err="1" smtClean="0"/>
              <a:t>Уваровского</a:t>
            </a:r>
            <a:r>
              <a:rPr lang="ru-RU" dirty="0" smtClean="0"/>
              <a:t> сельского совета Нижнегорского района Республики Крым на 2022 год и плановый 2023-2024 </a:t>
            </a:r>
            <a:r>
              <a:rPr lang="ru-RU" dirty="0" err="1" smtClean="0"/>
              <a:t>гг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flipV="1">
            <a:off x="1371600" y="56387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67604" cy="146304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Объем межбюджетных трансфертов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</a:rPr>
              <a:t>Уваровскогосельского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 поселения Нижнегорского района Республики Крым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на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плановый2024г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196166" cy="1714512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Структура расходов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бюджета </a:t>
            </a: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</a:rPr>
              <a:t>Уваровского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 сельского поселения Нижнегорского района Республики 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Крым на 2022г и плановый 2023-2024гг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57375"/>
          <a:ext cx="7239000" cy="459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Источники образования дохода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Общая характеристика бюджета на 2022год, рублей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Общая характеристика бюджета на 2023год, рублей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Общая характеристика бюджета на 2024год, рублей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Общая характеристика расходов на 2023-2024 </a:t>
            </a:r>
            <a:r>
              <a:rPr lang="ru-RU" dirty="0" err="1" smtClean="0">
                <a:solidFill>
                  <a:schemeClr val="bg2">
                    <a:lumMod val="50000"/>
                  </a:schemeClr>
                </a:solidFill>
              </a:rPr>
              <a:t>гг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доходы в бюджет  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Уваровского</a:t>
            </a: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 сельского поселения Нижнегорского района Республики на 2022 год и плановый 2023-2024 </a:t>
            </a:r>
            <a:r>
              <a:rPr lang="ru-RU" sz="2000" dirty="0" err="1" smtClean="0">
                <a:solidFill>
                  <a:schemeClr val="bg2">
                    <a:lumMod val="50000"/>
                  </a:schemeClr>
                </a:solidFill>
              </a:rPr>
              <a:t>гг</a:t>
            </a:r>
            <a:endParaRPr lang="ru-RU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Объем межбюджетных трансфертов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</a:rPr>
              <a:t>Уваровскогосельского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 поселения Нижнегорского района Республики Крым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на 2022г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9444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Объем межбюджетных трансфертов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err="1" smtClean="0">
                <a:solidFill>
                  <a:schemeClr val="bg2">
                    <a:lumMod val="50000"/>
                  </a:schemeClr>
                </a:solidFill>
              </a:rPr>
              <a:t>Уваровскогосельского</a:t>
            </a: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 поселения Нижнегорского района Республики Крым</a:t>
            </a:r>
            <a:b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на плановый2023г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00250"/>
          <a:ext cx="72390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110</TotalTime>
  <Words>124</Words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Проект бюджета Уваровского сельского совета Нижнегорского района Республики Крым на 2022 год и плановый 2023-2024 гг</vt:lpstr>
      <vt:lpstr>Источники образования дохода</vt:lpstr>
      <vt:lpstr>Общая характеристика бюджета на 2022год, рублей</vt:lpstr>
      <vt:lpstr>Общая характеристика бюджета на 2023год, рублей</vt:lpstr>
      <vt:lpstr>Общая характеристика бюджета на 2024год, рублей</vt:lpstr>
      <vt:lpstr>Общая характеристика расходов на 2023-2024 гг</vt:lpstr>
      <vt:lpstr>доходы в бюджет  Уваровского сельского поселения Нижнегорского района Республики на 2022 год и плановый 2023-2024 гг</vt:lpstr>
      <vt:lpstr>Объем межбюджетных трансфертов Уваровскогосельского поселения Нижнегорского района Республики Крым на 2022г</vt:lpstr>
      <vt:lpstr>Объем межбюджетных трансфертов Уваровскогосельского поселения Нижнегорского района Республики Крым на плановый2023г</vt:lpstr>
      <vt:lpstr>Объем межбюджетных трансфертов Уваровскогосельского поселения Нижнегорского района Республики Крым на плановый2024г</vt:lpstr>
      <vt:lpstr>  Структура расходов бюджета Уваровского сельского поселения Нижнегорского района Республики Крым на 2022г и плановый 2023-2024гг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Уваровского сельского совета Нижнегорского района Республики Крым на 2022 год и плановый 2023-2024 гг</dc:title>
  <dc:creator>Anna</dc:creator>
  <cp:lastModifiedBy>Anna</cp:lastModifiedBy>
  <cp:revision>21</cp:revision>
  <dcterms:created xsi:type="dcterms:W3CDTF">2023-05-12T06:16:27Z</dcterms:created>
  <dcterms:modified xsi:type="dcterms:W3CDTF">2023-05-12T09:27:47Z</dcterms:modified>
</cp:coreProperties>
</file>