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1B1B1B"/>
    <a:srgbClr val="10D5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3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7D94F7-5440-4A7E-9AAC-6114C65F67A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43799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Бюджет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для граждан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на 2021 год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к решению </a:t>
            </a:r>
            <a:r>
              <a:rPr lang="ru-RU" sz="3000" cap="none" dirty="0" err="1" smtClean="0">
                <a:ln w="50800"/>
                <a:solidFill>
                  <a:srgbClr val="FFFF00"/>
                </a:solidFill>
                <a:effectLst/>
              </a:rPr>
              <a:t>Уваровского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 сельского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совета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Нижнегорского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района Республики Крым от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28.12.2020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№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1«О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бюджете </a:t>
            </a:r>
            <a:r>
              <a:rPr lang="ru-RU" sz="3000" cap="none" dirty="0" err="1" smtClean="0">
                <a:ln w="50800"/>
                <a:solidFill>
                  <a:srgbClr val="FFFF00"/>
                </a:solidFill>
                <a:effectLst/>
              </a:rPr>
              <a:t>Уваровского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 сельского поселения Нижнегорского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района Республики Крым на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2021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год и на плановый период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2022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и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2023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годов» </a:t>
            </a: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endParaRPr lang="ru-RU" sz="2000" cap="none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1B1B"/>
                </a:solidFill>
              </a:rPr>
              <a:t>Доходы бюджета </a:t>
            </a:r>
            <a:r>
              <a:rPr lang="ru-RU" sz="2400" b="1" dirty="0" err="1" smtClean="0">
                <a:solidFill>
                  <a:srgbClr val="1B1B1B"/>
                </a:solidFill>
              </a:rPr>
              <a:t>Уваровского</a:t>
            </a:r>
            <a:r>
              <a:rPr lang="ru-RU" sz="2400" b="1" dirty="0" smtClean="0">
                <a:solidFill>
                  <a:srgbClr val="1B1B1B"/>
                </a:solidFill>
              </a:rPr>
              <a:t> сельского поселения Нижнегорского района Республики Крым на 2021 год</a:t>
            </a:r>
            <a:endParaRPr lang="ru-RU" sz="2400" b="1" dirty="0">
              <a:solidFill>
                <a:srgbClr val="1B1B1B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7548" y="1340768"/>
            <a:ext cx="2675724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Безвозмездные поступления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2 209,155 тыс.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340768"/>
            <a:ext cx="21602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04373"/>
            <a:ext cx="2800910" cy="719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Налоговые и неналоговые доходы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1677,600 тыс.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980422" y="1556792"/>
            <a:ext cx="4946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24128" y="1529274"/>
            <a:ext cx="513420" cy="24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62071" y="2025044"/>
            <a:ext cx="251776" cy="446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132856"/>
            <a:ext cx="2952328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Налоговые доходы 1427,600 тыс. руб. (налоги и сборы, взымаемые с юридических и физических лиц, в соответствии с налоговым законодательством)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356992"/>
            <a:ext cx="2952328" cy="30416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Неналоговые доходы 250,000 тыс.руб. -доходы от использования имущества, находящегося в гос. или муниципальной собственности; -доходы от продажи или иного возмездного отчуждения имущества, находящегося в собственности; -доходы от платных услуг; -средства,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 -иные неналоговые доходы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271666" y="2132856"/>
            <a:ext cx="300597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43897" y="2420888"/>
            <a:ext cx="2069375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237,024 тыс.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46172" y="4509120"/>
            <a:ext cx="206710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Дотации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1 972,131 тыс.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516216" y="2708920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556569" y="484703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60481" y="484703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19993" y="253186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714744" y="1285860"/>
            <a:ext cx="16643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ДОХОДЫ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3 866,755 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9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СТРУКТУРА БЮДЖЕТНОЙ СИСТЕМЫ РФ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01407"/>
            <a:ext cx="3240360" cy="7113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</a:t>
            </a:r>
            <a:r>
              <a:rPr lang="ru-RU" dirty="0"/>
              <a:t>бюджет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055406"/>
            <a:ext cx="252028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Консолидированные </a:t>
            </a:r>
            <a:r>
              <a:rPr lang="ru-RU" dirty="0"/>
              <a:t>бюджеты муниципальных районов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772816"/>
            <a:ext cx="239851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Консолидированные </a:t>
            </a:r>
            <a:r>
              <a:rPr lang="ru-RU" dirty="0"/>
              <a:t>бюджеты субъектов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216024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субъектов РФ (региональные бюджеты)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055406"/>
            <a:ext cx="216024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городских округов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509120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районов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5464" y="4509120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</a:t>
            </a:r>
            <a:r>
              <a:rPr lang="ru-RU" dirty="0" smtClean="0"/>
              <a:t>поселений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3" idx="3"/>
          </p:cNvCxnSpPr>
          <p:nvPr/>
        </p:nvCxnSpPr>
        <p:spPr>
          <a:xfrm flipV="1">
            <a:off x="6012160" y="1057091"/>
            <a:ext cx="129614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8304" y="1057092"/>
            <a:ext cx="0" cy="71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1"/>
          </p:cNvCxnSpPr>
          <p:nvPr/>
        </p:nvCxnSpPr>
        <p:spPr>
          <a:xfrm flipH="1" flipV="1">
            <a:off x="1763688" y="1057091"/>
            <a:ext cx="100811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63688" y="1057092"/>
            <a:ext cx="0" cy="71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1"/>
          </p:cNvCxnSpPr>
          <p:nvPr/>
        </p:nvCxnSpPr>
        <p:spPr>
          <a:xfrm flipH="1">
            <a:off x="4547119" y="2204864"/>
            <a:ext cx="18970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308304" y="2780928"/>
            <a:ext cx="0" cy="274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763688" y="2780928"/>
            <a:ext cx="554461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63688" y="278092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35996" y="2204864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35996" y="2780928"/>
            <a:ext cx="11123" cy="274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411760" y="4135526"/>
            <a:ext cx="792088" cy="373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24128" y="4135526"/>
            <a:ext cx="936104" cy="37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70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2400" b="1" dirty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Расходы бюджета </a:t>
            </a:r>
            <a:r>
              <a:rPr lang="ru-RU" sz="2400" b="1" dirty="0" err="1" smtClean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Уваровского</a:t>
            </a:r>
            <a:r>
              <a:rPr lang="ru-RU" sz="2400" b="1" dirty="0" smtClean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сельского поселения Нижнегорского района </a:t>
            </a:r>
            <a:r>
              <a:rPr lang="ru-RU" sz="2400" b="1" dirty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Республики Крым в разрезе разделов бюджетной классификации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2669515"/>
              </p:ext>
            </p:extLst>
          </p:nvPr>
        </p:nvGraphicFramePr>
        <p:xfrm>
          <a:off x="357158" y="2714620"/>
          <a:ext cx="8496944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656184"/>
                <a:gridCol w="1656184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3 102,555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3 226,9907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3 278,4615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235,834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238,139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247,033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510,499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592,876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1 348,718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КУЛЬТУРА.КИНЕМАТОГРАФИЯ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17,867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18,741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18,741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УТВЕРЖДЕННЫЕ РАСХОДЫ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98,3953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200,0355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3 886,755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4 175,142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5 092,989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46491" y="1691516"/>
            <a:ext cx="10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ыс.руб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7" y="836712"/>
            <a:ext cx="90891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АДМИНИСТРАЦИЯ  УВАРОВСКОГО  СЕЛЬСКОГО ПОСЕЛЕНИЯ  НИЖНЕГОРСКОГО  РАЙОНА РЕСПУБЛИКИ  КРЫМ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564904"/>
            <a:ext cx="8496944" cy="338437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3922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Адрес: </a:t>
            </a:r>
            <a:r>
              <a:rPr lang="ru-RU" sz="2400" b="1" dirty="0" smtClean="0">
                <a:solidFill>
                  <a:schemeClr val="tx1"/>
                </a:solidFill>
              </a:rPr>
              <a:t>297136, </a:t>
            </a:r>
            <a:r>
              <a:rPr lang="ru-RU" sz="2400" b="1" dirty="0">
                <a:solidFill>
                  <a:schemeClr val="tx1"/>
                </a:solidFill>
              </a:rPr>
              <a:t>РФ Республика Крым, </a:t>
            </a:r>
            <a:r>
              <a:rPr lang="ru-RU" sz="2400" b="1" dirty="0" smtClean="0">
                <a:solidFill>
                  <a:schemeClr val="tx1"/>
                </a:solidFill>
              </a:rPr>
              <a:t>Нижнегорский </a:t>
            </a:r>
            <a:r>
              <a:rPr lang="ru-RU" sz="2400" b="1" dirty="0">
                <a:solidFill>
                  <a:schemeClr val="tx1"/>
                </a:solidFill>
              </a:rPr>
              <a:t>р-н, </a:t>
            </a:r>
            <a:r>
              <a:rPr lang="ru-RU" sz="2400" b="1" dirty="0" smtClean="0">
                <a:solidFill>
                  <a:schemeClr val="tx1"/>
                </a:solidFill>
              </a:rPr>
              <a:t>с.Уваровка, ул. Кирова, д.18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Телефон </a:t>
            </a:r>
            <a:r>
              <a:rPr lang="ru-RU" sz="2400" b="1" dirty="0">
                <a:solidFill>
                  <a:schemeClr val="tx1"/>
                </a:solidFill>
              </a:rPr>
              <a:t>/ факс: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(36557) </a:t>
            </a:r>
            <a:r>
              <a:rPr lang="ru-RU" sz="2400" b="1" dirty="0" smtClean="0">
                <a:solidFill>
                  <a:schemeClr val="tx1"/>
                </a:solidFill>
              </a:rPr>
              <a:t>25-2-40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E-mail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uvar_sovet@mail.ru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>
                <a:solidFill>
                  <a:schemeClr val="tx1"/>
                </a:solidFill>
              </a:rPr>
              <a:t>работы: </a:t>
            </a:r>
            <a:r>
              <a:rPr lang="ru-RU" sz="2400" b="1" dirty="0" err="1">
                <a:solidFill>
                  <a:schemeClr val="tx1"/>
                </a:solidFill>
              </a:rPr>
              <a:t>пн-пт</a:t>
            </a:r>
            <a:r>
              <a:rPr lang="ru-RU" sz="2400" b="1" dirty="0">
                <a:solidFill>
                  <a:schemeClr val="tx1"/>
                </a:solidFill>
              </a:rPr>
              <a:t> с 8:00 до </a:t>
            </a:r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</a:rPr>
              <a:t>:00</a:t>
            </a:r>
            <a:r>
              <a:rPr lang="ru-RU" sz="2400" b="1" dirty="0">
                <a:solidFill>
                  <a:schemeClr val="tx1"/>
                </a:solidFill>
              </a:rPr>
              <a:t>, выходной </a:t>
            </a:r>
            <a:r>
              <a:rPr lang="ru-RU" sz="2400" b="1" dirty="0" err="1">
                <a:solidFill>
                  <a:schemeClr val="tx1"/>
                </a:solidFill>
              </a:rPr>
              <a:t>сб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 err="1">
                <a:solidFill>
                  <a:schemeClr val="tx1"/>
                </a:solidFill>
              </a:rPr>
              <a:t>вс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0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887" y="116632"/>
            <a:ext cx="838165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УВАЖАЕМЫЕ ЖИТЕЛИ УВАРОВСКОГО СЕЛЬСКОГО ПОСЕЛЕНИЯ</a:t>
            </a: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</a:p>
          <a:p>
            <a:pPr algn="just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cs typeface="Aharoni" pitchFamily="2" charset="-79"/>
              </a:rPr>
              <a:t>Бюджет для граждан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- документ, содержащий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 </a:t>
            </a: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cs typeface="Aharoni" pitchFamily="2" charset="-79"/>
              </a:rPr>
              <a:t>Бюджет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(статья 6 Бюджетного Кодекса Российской Федерации). </a:t>
            </a: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  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ОСНОВНЫЕ ПОНЯТИЯ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 бюджета </a:t>
            </a:r>
            <a:r>
              <a:rPr lang="ru-RU" dirty="0" smtClean="0"/>
              <a:t>- </a:t>
            </a:r>
            <a:r>
              <a:rPr lang="ru-RU" b="1" dirty="0" smtClean="0"/>
              <a:t>денежные средства поступающие в бюджет,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Расходы бюджета </a:t>
            </a:r>
            <a:r>
              <a:rPr lang="ru-RU" dirty="0" smtClean="0"/>
              <a:t>- </a:t>
            </a:r>
            <a:r>
              <a:rPr lang="ru-RU" b="1" dirty="0" smtClean="0"/>
              <a:t>денежные средства, выплачиваемые из бюджета, за исключением средств, являющихся источниками финансирования дефицита бюджета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Межбюджетные трансферты </a:t>
            </a:r>
            <a:r>
              <a:rPr lang="ru-RU" dirty="0" smtClean="0"/>
              <a:t>- </a:t>
            </a:r>
            <a:r>
              <a:rPr lang="ru-RU" b="1" dirty="0" smtClean="0"/>
              <a:t>средства, предоставляемые одним бюджетом бюджетной системы другому бюджету бюджетной системы </a:t>
            </a:r>
            <a:r>
              <a:rPr lang="ru-RU" b="1" dirty="0" smtClean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smtClean="0"/>
              <a:t>- </a:t>
            </a:r>
            <a:r>
              <a:rPr lang="ru-RU" b="1" dirty="0" smtClean="0"/>
              <a:t>свод бюджетов бюджетной системы на соответствующей территории (без учета межбюджетных трансфертов между этими бюджетами)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Бюджетный процесс </a:t>
            </a:r>
            <a:r>
              <a:rPr lang="ru-RU" dirty="0" smtClean="0"/>
              <a:t>– </a:t>
            </a:r>
            <a:r>
              <a:rPr lang="ru-RU" b="1" dirty="0" smtClean="0"/>
              <a:t>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Сбалансированность бюджета </a:t>
            </a:r>
            <a:r>
              <a:rPr lang="ru-RU" b="1" dirty="0" smtClean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Дефицит бюджета </a:t>
            </a:r>
            <a:r>
              <a:rPr lang="ru-RU" dirty="0" smtClean="0"/>
              <a:t>- </a:t>
            </a:r>
            <a:r>
              <a:rPr lang="ru-RU" b="1" dirty="0" smtClean="0"/>
              <a:t>превышение расходов бюджета над его доходами </a:t>
            </a:r>
            <a:r>
              <a:rPr lang="ru-RU" b="1" dirty="0" smtClean="0">
                <a:solidFill>
                  <a:schemeClr val="bg1"/>
                </a:solidFill>
              </a:rPr>
              <a:t>Профицит бюджета </a:t>
            </a:r>
            <a:r>
              <a:rPr lang="ru-RU" dirty="0" smtClean="0"/>
              <a:t>- </a:t>
            </a:r>
            <a:r>
              <a:rPr lang="ru-RU" b="1" dirty="0" smtClean="0"/>
              <a:t>превышение доходов бюджета над его расходами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396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764704"/>
            <a:ext cx="8424936" cy="9361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БЮДЖЕТА УВАРОВСКОГО СЕЛЬСКОГО ПОСЕЛЕНИЯ СОСТАВЛЯЕТСЯ НА ОСНОВЕ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документы, согласно которых составлялся проект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9552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090782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411760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28184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708920"/>
            <a:ext cx="1584176" cy="13681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Бюджетное послание Президента Российской Федерации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97714" y="2731506"/>
            <a:ext cx="1656184" cy="13455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Прогноз социально-экономического развития </a:t>
            </a:r>
            <a:r>
              <a:rPr lang="ru-RU" sz="1100" b="1" dirty="0" err="1" smtClean="0">
                <a:solidFill>
                  <a:schemeClr val="bg1"/>
                </a:solidFill>
              </a:rPr>
              <a:t>Уваровского</a:t>
            </a:r>
            <a:r>
              <a:rPr lang="ru-RU" sz="1100" b="1" dirty="0" smtClean="0">
                <a:solidFill>
                  <a:schemeClr val="bg1"/>
                </a:solidFill>
              </a:rPr>
              <a:t> сельского поселения на 2021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2708920"/>
            <a:ext cx="1584176" cy="13681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Основные направления налоговой и бюджетной политики </a:t>
            </a:r>
            <a:r>
              <a:rPr lang="ru-RU" sz="1100" b="1" dirty="0" err="1" smtClean="0">
                <a:solidFill>
                  <a:schemeClr val="bg1"/>
                </a:solidFill>
              </a:rPr>
              <a:t>Уваровского</a:t>
            </a:r>
            <a:r>
              <a:rPr lang="ru-RU" sz="1100" b="1" dirty="0" smtClean="0">
                <a:solidFill>
                  <a:schemeClr val="bg1"/>
                </a:solidFill>
              </a:rPr>
              <a:t> сельского поселения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2731506"/>
            <a:ext cx="1584176" cy="13455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Муниципальных программ </a:t>
            </a:r>
            <a:r>
              <a:rPr lang="ru-RU" sz="1200" b="1" dirty="0" err="1" smtClean="0">
                <a:solidFill>
                  <a:schemeClr val="bg1"/>
                </a:solidFill>
              </a:rPr>
              <a:t>Уваровского</a:t>
            </a:r>
            <a:r>
              <a:rPr lang="ru-RU" sz="1200" b="1" dirty="0" smtClean="0">
                <a:solidFill>
                  <a:schemeClr val="bg1"/>
                </a:solidFill>
              </a:rPr>
              <a:t> сельского поселения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96336" y="2706452"/>
            <a:ext cx="1502558" cy="13706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Бюджетный прогноз </a:t>
            </a:r>
            <a:r>
              <a:rPr lang="ru-RU" sz="1200" b="1" dirty="0" err="1" smtClean="0">
                <a:solidFill>
                  <a:schemeClr val="bg1"/>
                </a:solidFill>
              </a:rPr>
              <a:t>Уваровскогоо</a:t>
            </a:r>
            <a:r>
              <a:rPr lang="ru-RU" sz="1200" b="1" dirty="0" smtClean="0">
                <a:solidFill>
                  <a:schemeClr val="bg1"/>
                </a:solidFill>
              </a:rPr>
              <a:t> сельского поселения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365104"/>
            <a:ext cx="8424936" cy="5040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ПРИОРИТЕТЫ БЮДЖЕТНОЙ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285720" y="4894562"/>
            <a:ext cx="2522084" cy="1126726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ИСПОЛНЕНИЕ СОЦИАЛЬНЫХ ОБЯЗАТЕЛЬСТВ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2555776" y="4882575"/>
            <a:ext cx="2196244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РЕАЛИЗАЦИЯ УКАЗОВ ПРЕЗИДЕНТА РФ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4355976" y="4894561"/>
            <a:ext cx="2664296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ПОВЫШЕНИЕ УСТОЙЧИВОСТИ БЮДЖЕТНОЙ СИСТЕМЫ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объединение 18"/>
          <p:cNvSpPr/>
          <p:nvPr/>
        </p:nvSpPr>
        <p:spPr>
          <a:xfrm>
            <a:off x="6677000" y="4869160"/>
            <a:ext cx="2205870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ПОВЫШЕНИЕ ЭФФЕКТИВНОСТИ РАСХОДОВ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6165304"/>
            <a:ext cx="8568952" cy="6926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ПОВЫШЕНИЕ КАЧЕСТВА ЖИЗНИ ЖИТЕЛЕЙ МУНИЦИПАЛЬНОГО ОБРАЗОВАНИЯ НИЖНЕГОРСКИЙ РАЙОН РЕСПУБЛИКИ КРЫМ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72112" y="1080994"/>
            <a:ext cx="2456271" cy="1771941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Рассмотрение проекта решения о бюджете.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Утверждение проекта решения о бюджете. 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• Подписание решения о бюджете.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05914"/>
            <a:ext cx="2304256" cy="174702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• Подготовка материалов для составления бюджета.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• Согласование материалов для составления бюджета.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• Подготовка проекта решения о бюджете.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4882" y="101823"/>
            <a:ext cx="553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ЭТАПЫ ПРОХОЖДНИЯ БЮДЖЕТА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482" y="649554"/>
            <a:ext cx="1951626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СОСТАВЛЕНИЕ БЮДЖЕТА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4267" y="563488"/>
            <a:ext cx="2088232" cy="66213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УТВЕРЖДЕНИЕ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1700808"/>
            <a:ext cx="1872208" cy="648072"/>
          </a:xfrm>
          <a:prstGeom prst="righ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4653136"/>
            <a:ext cx="2448272" cy="1800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Подготовка документов для исполнения бюджета.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 Исполнение бюджета.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4149080"/>
            <a:ext cx="1980219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ИСПОЛНЕНИЕ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44208" y="3140968"/>
            <a:ext cx="648072" cy="1008112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653136"/>
            <a:ext cx="3096344" cy="1800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Подготовка бюджетной отчётности об исполнении бюджета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Рассмотрение и согласование бюджетной отчетности об исполнении бюджета.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 Утверждение бюджетной отчётности об исполнении бюджета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923928" y="5301208"/>
            <a:ext cx="1152128" cy="720080"/>
          </a:xfrm>
          <a:prstGeom prst="lef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482" y="4149080"/>
            <a:ext cx="1913400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1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8640960" cy="1368152"/>
          </a:xfrm>
          <a:prstGeom prst="round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Уваровского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сельского поселения Нижнегорского района Республики Крым на 2021 год и на плановый период 2021 и 2022 годов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7703383"/>
              </p:ext>
            </p:extLst>
          </p:nvPr>
        </p:nvGraphicFramePr>
        <p:xfrm>
          <a:off x="287016" y="1844824"/>
          <a:ext cx="8677472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944216"/>
                <a:gridCol w="2001416"/>
                <a:gridCol w="2139552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№ п/п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Наименование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2021 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2022 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2023 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ОБЩИЙ ОБЪЁМ ДОХОДОВ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Bookman Old Style" pitchFamily="18" charset="0"/>
                        </a:rPr>
                        <a:t> 886,755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4 175,142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5 092,989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1 677,600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1 874,400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man Old Style" pitchFamily="18" charset="0"/>
                        </a:rPr>
                        <a:t>2 061,300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2 209,155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2 300,742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3 031,689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ОБЩИЙ ОБЪЁМ РАСХОДОВ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3 886,755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4 175,142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5 092,989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ДЕФИЦИТ (-); ПРОФИЦИТ (+) 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3432"/>
            <a:ext cx="8551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ТАКОЕ МЕЖБЮДЖЕТНЫЕ ТРАНСФЕРТЫ?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19" y="1500174"/>
            <a:ext cx="8535323" cy="50971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Межбюджетные трансферты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 межбюджетных трансфертов: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Дотации</a:t>
            </a:r>
            <a:r>
              <a:rPr lang="ru-RU" dirty="0" smtClean="0"/>
              <a:t> (от лат.«</a:t>
            </a:r>
            <a:r>
              <a:rPr lang="ru-RU" dirty="0" err="1" smtClean="0"/>
              <a:t>Dotatio</a:t>
            </a:r>
            <a:r>
              <a:rPr lang="ru-RU" dirty="0" smtClean="0"/>
              <a:t>» - дар, пожертвование) - Предоставляются на безвозмездной и безвозвратной основе без установления направлений и (или) условий их использования.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Субсидии</a:t>
            </a:r>
            <a:r>
              <a:rPr lang="ru-RU" dirty="0" smtClean="0"/>
              <a:t> (от лат.«</a:t>
            </a:r>
            <a:r>
              <a:rPr lang="ru-RU" dirty="0" err="1" smtClean="0"/>
              <a:t>Subsidium</a:t>
            </a:r>
            <a:r>
              <a:rPr lang="ru-RU" dirty="0" smtClean="0"/>
              <a:t>» - поддержка) - Предоставляются в целях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расходных обязательств, возникающих при выполнении полномочий органов местного самоуправления по вопросам местного значения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Субвенции</a:t>
            </a:r>
            <a:r>
              <a:rPr lang="ru-RU" dirty="0" smtClean="0"/>
              <a:t> (от лат.«</a:t>
            </a:r>
            <a:r>
              <a:rPr lang="ru-RU" dirty="0" err="1" smtClean="0"/>
              <a:t>Subvenire</a:t>
            </a:r>
            <a:r>
              <a:rPr lang="ru-RU" dirty="0" smtClean="0"/>
              <a:t>» - приходить на помощь) 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Иные межбюджетные трансферты </a:t>
            </a:r>
            <a:r>
              <a:rPr lang="ru-RU" dirty="0" smtClean="0"/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1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247"/>
            <a:ext cx="490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ДОХОДЫ БЮДЖЕТА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674578"/>
            <a:ext cx="4032448" cy="522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 И НЕНАЛОГОВЫЕ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05906" y="711270"/>
            <a:ext cx="4014566" cy="522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>
            <a:off x="539552" y="935665"/>
            <a:ext cx="0" cy="837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9552" y="17728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27584" y="1354240"/>
            <a:ext cx="3744416" cy="1210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Налоговые доходы – налоги и сборы, взымаемые с юридических и физических лиц, в соответствии с налоговым законодательством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39552" y="1772816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552" y="45091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27584" y="2780928"/>
            <a:ext cx="3744416" cy="36724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Неналоговые доходы: -доходы от использования имущества, находящегося в гос. или муниципальной собственности; -доходы от продажи или иного возмездного отчуждения имущества, находящегося в собственности; -доходы от платных услуг; -средства,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 -иные неналоговые доходы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05906" y="1354240"/>
            <a:ext cx="3798541" cy="1066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Межбюджетные трансферты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2636912"/>
            <a:ext cx="324035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Субвенции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29256" y="3429000"/>
            <a:ext cx="32403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Дотации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57818" y="4071942"/>
            <a:ext cx="32403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Иные межбюджетные трансферты</a:t>
            </a:r>
            <a:endParaRPr lang="ru-RU" sz="1400" i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3455997" y="3902061"/>
            <a:ext cx="29463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1"/>
          </p:cNvCxnSpPr>
          <p:nvPr/>
        </p:nvCxnSpPr>
        <p:spPr>
          <a:xfrm>
            <a:off x="4932040" y="28889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997208" y="36450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1"/>
          </p:cNvCxnSpPr>
          <p:nvPr/>
        </p:nvCxnSpPr>
        <p:spPr>
          <a:xfrm>
            <a:off x="4925770" y="428796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820472" y="1233444"/>
            <a:ext cx="0" cy="464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3"/>
          </p:cNvCxnSpPr>
          <p:nvPr/>
        </p:nvCxnSpPr>
        <p:spPr>
          <a:xfrm flipH="1">
            <a:off x="8604447" y="1887564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4805906" y="5453534"/>
            <a:ext cx="3798541" cy="1066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Финансовая помощь от физических и юридических лиц, организаций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8604447" y="5877272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00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 rot="1898057">
            <a:off x="5658261" y="5707405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94894">
            <a:off x="2388532" y="56187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98057">
            <a:off x="5650026" y="3946155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9694894">
            <a:off x="2394054" y="399093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98057">
            <a:off x="5649564" y="2136458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694894">
            <a:off x="2394053" y="21084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Уваровского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сельского поселения на 2021 год и на плановый период 2022 и 2023 годов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7" y="1569660"/>
            <a:ext cx="2664227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2021 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8666" y="5225829"/>
            <a:ext cx="2649408" cy="5606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2023 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7" y="3307372"/>
            <a:ext cx="2664227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2022 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074" y="2705705"/>
            <a:ext cx="2633016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1 3886,755тыс.руб.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367" y="2708920"/>
            <a:ext cx="2520280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1 3886,755тыс.руб.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6528" y="4500570"/>
            <a:ext cx="276743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2 4175,142 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590625"/>
            <a:ext cx="2688613" cy="624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2 4175,142 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444" y="6222796"/>
            <a:ext cx="2520280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3 5092,989тыс.руб.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6143644"/>
            <a:ext cx="2632376" cy="714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3 5092,989тыс.руб.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510</TotalTime>
  <Words>1133</Words>
  <Application>Microsoft Office PowerPoint</Application>
  <PresentationFormat>Экран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                 Бюджет для граждан на 2021 год к решению Уваровского сельского совета Нижнегорского района Республики Крым от 28.12.2020 № 1«О бюджете Уваровского сельского поселения Нижнегорского района Республики Крым на 2021 год и на плановый период 2022 и 2023 годов»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95</cp:revision>
  <dcterms:created xsi:type="dcterms:W3CDTF">2019-07-28T09:50:40Z</dcterms:created>
  <dcterms:modified xsi:type="dcterms:W3CDTF">2021-03-19T07:03:00Z</dcterms:modified>
</cp:coreProperties>
</file>