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688" r:id="rId1"/>
  </p:sldMasterIdLst>
  <p:notesMasterIdLst>
    <p:notesMasterId r:id="rId7"/>
  </p:notesMasterIdLst>
  <p:handoutMasterIdLst>
    <p:handoutMasterId r:id="rId8"/>
  </p:handoutMasterIdLst>
  <p:sldIdLst>
    <p:sldId id="464" r:id="rId2"/>
    <p:sldId id="544" r:id="rId3"/>
    <p:sldId id="545" r:id="rId4"/>
    <p:sldId id="512" r:id="rId5"/>
    <p:sldId id="541" r:id="rId6"/>
  </p:sldIdLst>
  <p:sldSz cx="9144000" cy="6858000" type="screen4x3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66FFFF"/>
    <a:srgbClr val="5B0DC3"/>
    <a:srgbClr val="FF00FF"/>
    <a:srgbClr val="CCFFFF"/>
    <a:srgbClr val="CC00CC"/>
    <a:srgbClr val="99FF33"/>
    <a:srgbClr val="9900CC"/>
    <a:srgbClr val="CC00FF"/>
    <a:srgbClr val="66FF66"/>
    <a:srgbClr val="33CC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0872" autoAdjust="0"/>
    <p:restoredTop sz="95773" autoAdjust="0"/>
  </p:normalViewPr>
  <p:slideViewPr>
    <p:cSldViewPr>
      <p:cViewPr>
        <p:scale>
          <a:sx n="70" d="100"/>
          <a:sy n="70" d="100"/>
        </p:scale>
        <p:origin x="-2202" y="-5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748A8A6-9882-42E7-BF72-78AC77613B34}" type="datetimeFigureOut">
              <a:rPr lang="ru-RU"/>
              <a:pPr>
                <a:defRPr/>
              </a:pPr>
              <a:t>05.05.2023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 smtClean="0"/>
            </a:lvl1pPr>
          </a:lstStyle>
          <a:p>
            <a:pPr>
              <a:defRPr/>
            </a:pPr>
            <a:fld id="{6159DD79-9900-4F8B-9077-098173A3EF9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85530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38F3C078-12C3-4F4F-BEA2-E8947BF30A8A}" type="datetimeFigureOut">
              <a:rPr lang="ru-RU"/>
              <a:pPr>
                <a:defRPr/>
              </a:pPr>
              <a:t>05.05.2023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DA08FFC-3283-46C9-A045-267393006B7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870997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6148" name="Номер слайда 3"/>
          <p:cNvSpPr txBox="1">
            <a:spLocks noGrp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27" tIns="45363" rIns="90727" bIns="45363" anchor="b"/>
          <a:lstStyle>
            <a:lvl1pPr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7942B86-3971-498C-A82A-5B81A457DD66}" type="slidenum">
              <a:rPr lang="ru-RU" altLang="ru-RU"/>
              <a:pPr algn="r" eaLnBrk="1" hangingPunct="1">
                <a:spcBef>
                  <a:spcPct val="0"/>
                </a:spcBef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091736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CB051B7-BA15-4BFB-8FE6-3B11B8B2FC48}" type="slidenum">
              <a:rPr lang="ru-RU" altLang="ru-RU"/>
              <a:pPr>
                <a:spcBef>
                  <a:spcPct val="0"/>
                </a:spcBef>
              </a:pPr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782322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FCA8A18-3EFD-41E6-8B23-0680C1E645AD}" type="datetime1">
              <a:rPr lang="ru-RU" smtClean="0"/>
              <a:pPr>
                <a:defRPr/>
              </a:pPr>
              <a:t>05.05.2023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A563384-BA96-4443-8569-8C2F39A22CFE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B8CCF56-C1CC-4DED-A592-E43D9D820F33}" type="datetime1">
              <a:rPr lang="ru-RU" smtClean="0"/>
              <a:pPr>
                <a:defRPr/>
              </a:pPr>
              <a:t>05.05.2023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14CD583-9C37-4247-8C2D-45F5796FACA9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31F2B1C-6380-4BEF-9032-CDD577F31708}" type="datetime1">
              <a:rPr lang="ru-RU" smtClean="0"/>
              <a:pPr>
                <a:defRPr/>
              </a:pPr>
              <a:t>05.05.2023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DEE942D-EF1A-4746-8212-636EDA6E3CBE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AE8FD4E-10D6-4197-8867-3E6794DEC4E9}" type="datetime1">
              <a:rPr lang="ru-RU" smtClean="0"/>
              <a:pPr>
                <a:defRPr/>
              </a:pPr>
              <a:t>05.05.2023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5C83FE9-322A-4B10-A098-7ABC1A4B0B0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37C1688-F794-4D79-BE26-4A94F2D27D3B}" type="datetime1">
              <a:rPr lang="ru-RU" smtClean="0"/>
              <a:pPr>
                <a:defRPr/>
              </a:pPr>
              <a:t>05.05.2023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90B2FB0-9778-4226-81F6-9133A070B539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5C4CBB0-500D-4F93-98D9-10F6FEE90DE2}" type="datetime1">
              <a:rPr lang="ru-RU" smtClean="0"/>
              <a:pPr>
                <a:defRPr/>
              </a:pPr>
              <a:t>05.05.2023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1FCAEDB-6D41-4F72-AB5D-3AFB587E5327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E69D7D0-4638-4504-9ABE-68FDA525D4C0}" type="datetime1">
              <a:rPr lang="ru-RU" smtClean="0"/>
              <a:pPr>
                <a:defRPr/>
              </a:pPr>
              <a:t>05.05.2023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F28DD32-7E48-49A4-A8B5-EF3EA9F441B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3228FBD-0B02-4E1F-9937-27D3B2FC8811}" type="datetime1">
              <a:rPr lang="ru-RU" smtClean="0"/>
              <a:pPr>
                <a:defRPr/>
              </a:pPr>
              <a:t>05.05.2023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F326A33-4681-4AC8-9602-5B2C072C4C18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C71639C-FBBA-48D5-B0FB-8A0E67C53DBE}" type="datetime1">
              <a:rPr lang="ru-RU" smtClean="0"/>
              <a:pPr>
                <a:defRPr/>
              </a:pPr>
              <a:t>05.05.2023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2F341D4-6DB7-4003-9299-9B3F31132C4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C0331735-C20D-4912-A905-3E2E1C7DA51A}" type="datetime1">
              <a:rPr lang="ru-RU" smtClean="0"/>
              <a:pPr>
                <a:defRPr/>
              </a:pPr>
              <a:t>05.05.2023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7407CDD-BB50-40FE-A71E-49E8F2243FF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8764DD5-D3FD-4C79-969C-C22DB4959926}" type="datetime1">
              <a:rPr lang="ru-RU" smtClean="0"/>
              <a:pPr>
                <a:defRPr/>
              </a:pPr>
              <a:t>05.05.2023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E60BD25-76D5-4066-9083-C76DF889BA6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DF7CD9F-F5E4-4A27-9811-7C22713AEE59}" type="datetime1">
              <a:rPr lang="ru-RU" smtClean="0"/>
              <a:pPr>
                <a:defRPr/>
              </a:pPr>
              <a:t>05.05.2023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6BB25F0-0411-48F4-BA5D-E5F65635031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89" r:id="rId1"/>
    <p:sldLayoutId id="2147484690" r:id="rId2"/>
    <p:sldLayoutId id="2147484691" r:id="rId3"/>
    <p:sldLayoutId id="2147484692" r:id="rId4"/>
    <p:sldLayoutId id="2147484693" r:id="rId5"/>
    <p:sldLayoutId id="2147484694" r:id="rId6"/>
    <p:sldLayoutId id="2147484695" r:id="rId7"/>
    <p:sldLayoutId id="2147484696" r:id="rId8"/>
    <p:sldLayoutId id="2147484697" r:id="rId9"/>
    <p:sldLayoutId id="2147484698" r:id="rId10"/>
    <p:sldLayoutId id="2147484699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8910638" y="0"/>
            <a:ext cx="233362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00" b="1">
                <a:latin typeface="Arial" panose="020B0604020202020204" pitchFamily="34" charset="0"/>
              </a:rPr>
              <a:t>0</a:t>
            </a:r>
          </a:p>
        </p:txBody>
      </p:sp>
      <p:pic>
        <p:nvPicPr>
          <p:cNvPr id="1027" name="Picture 3" descr="C:\Users\Admin\Downloads\3546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normalizeH="0" baseline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Исполнение бюджета Уваровского сельского поселения</a:t>
            </a:r>
            <a:endParaRPr kumimoji="0" lang="ru-RU" sz="3600" b="1" i="0" u="none" strike="noStrike" normalizeH="0" baseline="0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normalizeH="0" baseline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Нижнегорского района Республики Крым </a:t>
            </a:r>
            <a:endParaRPr kumimoji="0" lang="ru-RU" sz="3600" b="1" i="0" u="none" strike="noStrike" normalizeH="0" baseline="0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normalizeH="0" baseline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 2022 год </a:t>
            </a:r>
            <a:endParaRPr kumimoji="0" lang="ru-RU" sz="3600" b="1" i="0" u="none" strike="noStrike" normalizeH="0" baseline="0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785813" y="642938"/>
            <a:ext cx="7572375" cy="547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ru-RU" sz="1600" b="1" dirty="0" smtClean="0">
              <a:solidFill>
                <a:srgbClr val="7030A0"/>
              </a:solidFill>
              <a:latin typeface="Garamond" panose="02020404030301010803" pitchFamily="18" charset="0"/>
            </a:endParaRPr>
          </a:p>
          <a:p>
            <a:pPr algn="ctr"/>
            <a:endParaRPr lang="ru-RU" sz="1600" b="1" dirty="0" smtClean="0">
              <a:solidFill>
                <a:srgbClr val="FF00FF"/>
              </a:solidFill>
              <a:latin typeface="Garamond" panose="02020404030301010803" pitchFamily="18" charset="0"/>
              <a:cs typeface="Andalus" panose="02020603050405020304" pitchFamily="18" charset="-78"/>
            </a:endParaRPr>
          </a:p>
          <a:p>
            <a:pPr algn="ctr"/>
            <a:r>
              <a:rPr lang="ru-RU" sz="2300" b="1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ОТЧЕТ ОБ ИСПОЛНЕНИИ МЕСТНОГО БЮДЖЕТА </a:t>
            </a:r>
          </a:p>
          <a:p>
            <a:pPr algn="ctr"/>
            <a:r>
              <a:rPr lang="ru-RU" sz="2300" b="1" dirty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утвержден решением </a:t>
            </a:r>
            <a:r>
              <a:rPr lang="ru-RU" sz="2300" b="1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Уваровского </a:t>
            </a:r>
            <a:r>
              <a:rPr lang="ru-RU" sz="2300" b="1" dirty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сельского совета Нижнегорского района Республики Крым от </a:t>
            </a:r>
            <a:r>
              <a:rPr lang="ru-RU" sz="2300" b="1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26 </a:t>
            </a:r>
            <a:r>
              <a:rPr lang="ru-RU" sz="2300" b="1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апреля 2023 </a:t>
            </a:r>
            <a:r>
              <a:rPr lang="ru-RU" sz="2300" b="1" dirty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года  № </a:t>
            </a:r>
            <a:r>
              <a:rPr lang="ru-RU" sz="2300" b="1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1 «Об утверждении отчета об исполнении бюджета </a:t>
            </a:r>
            <a:r>
              <a:rPr lang="ru-RU" sz="2300" b="1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Уваровского </a:t>
            </a:r>
            <a:r>
              <a:rPr lang="ru-RU" sz="2300" b="1" dirty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сельского поселения Нижнегорского района Республики Крым </a:t>
            </a:r>
            <a:r>
              <a:rPr lang="ru-RU" sz="2300" b="1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за 2022 год</a:t>
            </a: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</a:rPr>
              <a:t>»</a:t>
            </a:r>
            <a:endParaRPr lang="ru-RU" sz="2300" dirty="0">
              <a:solidFill>
                <a:schemeClr val="accent1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algn="ctr"/>
            <a:endParaRPr lang="ru-RU" sz="1600" b="1" dirty="0" smtClean="0">
              <a:solidFill>
                <a:srgbClr val="7030A0"/>
              </a:solidFill>
              <a:latin typeface="Garamond" panose="02020404030301010803" pitchFamily="18" charset="0"/>
              <a:cs typeface="Andalus" panose="02020603050405020304" pitchFamily="18" charset="-78"/>
            </a:endParaRPr>
          </a:p>
          <a:p>
            <a:pPr algn="ctr"/>
            <a:endParaRPr lang="ru-RU" sz="1600" b="1" dirty="0" smtClean="0">
              <a:solidFill>
                <a:srgbClr val="7030A0"/>
              </a:solidFill>
              <a:latin typeface="Garamond" panose="02020404030301010803" pitchFamily="18" charset="0"/>
              <a:cs typeface="Andalus" panose="02020603050405020304" pitchFamily="18" charset="-78"/>
            </a:endParaRPr>
          </a:p>
          <a:p>
            <a:r>
              <a:rPr lang="ru-RU" sz="2500" dirty="0" smtClean="0">
                <a:solidFill>
                  <a:srgbClr val="7030A0"/>
                </a:solidFill>
                <a:latin typeface="Garamond" panose="02020404030301010803" pitchFamily="18" charset="0"/>
              </a:rPr>
              <a:t> </a:t>
            </a:r>
            <a:endParaRPr lang="ru-RU" sz="2500" dirty="0">
              <a:solidFill>
                <a:srgbClr val="7030A0"/>
              </a:solidFill>
              <a:latin typeface="Garamond" panose="02020404030301010803" pitchFamily="18" charset="0"/>
            </a:endParaRPr>
          </a:p>
          <a:p>
            <a:pPr algn="ctr" eaLnBrk="1" hangingPunct="1">
              <a:defRPr/>
            </a:pPr>
            <a:r>
              <a:rPr lang="ru-RU" sz="2000" dirty="0" smtClean="0">
                <a:latin typeface="+mj-lt"/>
              </a:rPr>
              <a:t>»</a:t>
            </a:r>
            <a:endParaRPr lang="ru-RU" sz="2000" dirty="0">
              <a:latin typeface="+mj-lt"/>
            </a:endParaRPr>
          </a:p>
          <a:p>
            <a:pPr algn="ctr" eaLnBrk="1" hangingPunct="1">
              <a:defRPr/>
            </a:pPr>
            <a:endParaRPr lang="ru-RU" sz="2000" dirty="0">
              <a:latin typeface="Arial" charset="0"/>
            </a:endParaRPr>
          </a:p>
          <a:p>
            <a:pPr algn="ctr" eaLnBrk="1" hangingPunct="1">
              <a:defRPr/>
            </a:pPr>
            <a:endParaRPr lang="ru-RU" sz="2000" dirty="0">
              <a:latin typeface="Arial" charset="0"/>
            </a:endParaRPr>
          </a:p>
          <a:p>
            <a:pPr algn="ctr" eaLnBrk="1" hangingPunct="1">
              <a:defRPr/>
            </a:pPr>
            <a:endParaRPr lang="ru-RU" sz="2000" dirty="0">
              <a:latin typeface="Arial" charset="0"/>
            </a:endParaRPr>
          </a:p>
          <a:p>
            <a:pPr algn="ctr" eaLnBrk="1" hangingPunct="1">
              <a:defRPr/>
            </a:pPr>
            <a:endParaRPr lang="ru-RU" sz="2000" dirty="0">
              <a:latin typeface="Arial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74828599"/>
              </p:ext>
            </p:extLst>
          </p:nvPr>
        </p:nvGraphicFramePr>
        <p:xfrm>
          <a:off x="1000125" y="3789040"/>
          <a:ext cx="7358064" cy="2304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577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6024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659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304256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Публичные</a:t>
                      </a:r>
                      <a:r>
                        <a:rPr lang="ru-RU" sz="1800" baseline="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 слушания по проекту местного бюджета на 2022 год  и на плановый период 2024 и 2024 годов проведены 30 ноября 2021 года</a:t>
                      </a:r>
                      <a:endParaRPr lang="ru-RU" sz="1800" dirty="0">
                        <a:solidFill>
                          <a:srgbClr val="66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39" marR="91439" marT="45702" marB="45702">
                    <a:solidFill>
                      <a:srgbClr val="5B0D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Приняли</a:t>
                      </a:r>
                      <a:r>
                        <a:rPr lang="ru-RU" sz="1800" baseline="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 участие  </a:t>
                      </a:r>
                      <a:r>
                        <a:rPr lang="ru-RU" sz="1800" baseline="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15 </a:t>
                      </a:r>
                      <a:r>
                        <a:rPr lang="ru-RU" sz="1800" baseline="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человек</a:t>
                      </a:r>
                      <a:endParaRPr lang="ru-RU" sz="1800" dirty="0">
                        <a:solidFill>
                          <a:srgbClr val="66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39" marR="91439" marT="45702" marB="45702">
                    <a:solidFill>
                      <a:srgbClr val="5B0D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Публичные слушания об исполнении местного бюджета за 2022 год проведены            </a:t>
                      </a:r>
                      <a:r>
                        <a:rPr lang="ru-RU" sz="180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26 </a:t>
                      </a:r>
                      <a:r>
                        <a:rPr lang="ru-RU" sz="180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апреля 2023 года</a:t>
                      </a:r>
                      <a:endParaRPr lang="ru-RU" sz="1800" dirty="0">
                        <a:solidFill>
                          <a:srgbClr val="66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39" marR="91439" marT="45702" marB="45702">
                    <a:solidFill>
                      <a:srgbClr val="5B0D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Приняли участие  </a:t>
                      </a:r>
                      <a:r>
                        <a:rPr lang="ru-RU" sz="180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10 </a:t>
                      </a:r>
                      <a:r>
                        <a:rPr lang="ru-RU" sz="180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человек</a:t>
                      </a:r>
                      <a:endParaRPr lang="ru-RU" sz="1800" dirty="0">
                        <a:solidFill>
                          <a:srgbClr val="66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39" marR="91439" marT="45702" marB="45702">
                    <a:solidFill>
                      <a:srgbClr val="5B0D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52159125"/>
              </p:ext>
            </p:extLst>
          </p:nvPr>
        </p:nvGraphicFramePr>
        <p:xfrm>
          <a:off x="457200" y="2348880"/>
          <a:ext cx="8229600" cy="3476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6728"/>
                <a:gridCol w="1728192"/>
                <a:gridCol w="1656184"/>
                <a:gridCol w="1378496"/>
              </a:tblGrid>
              <a:tr h="1349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 доходов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/>
                        <a:t>Уточненный план</a:t>
                      </a:r>
                      <a:endParaRPr lang="ru-R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/>
                        <a:t>Получено доходов</a:t>
                      </a:r>
                      <a:endParaRPr lang="ru-R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/>
                        <a:t>Процент исполнения</a:t>
                      </a:r>
                      <a:endParaRPr lang="ru-RU" sz="1500" dirty="0"/>
                    </a:p>
                  </a:txBody>
                  <a:tcPr/>
                </a:tc>
              </a:tr>
              <a:tr h="459472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ДОХОДЫ</a:t>
                      </a:r>
                      <a:r>
                        <a:rPr lang="ru-RU" sz="2400" b="1" baseline="0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ВСЕГО 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6 228,9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6 709,1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107,7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в том числе: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НАЛОГОВЫЕ И НЕНАЛОГОВЫЕ ДОХОДЫ</a:t>
                      </a:r>
                      <a:r>
                        <a:rPr lang="ru-RU" sz="2400" b="1" baseline="0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2 178,1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2 598,3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119,3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БЕЗВОЗМЕЗДНЫЕ ПОСТУПЛЕНИЯ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4 110,8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4 110,8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100,0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Garamond" panose="02020404030301010803" pitchFamily="18" charset="0"/>
              </a:rPr>
              <a:t/>
            </a:r>
            <a:br>
              <a:rPr lang="ru-RU" sz="2800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Исполнение 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бюджета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/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Уваровского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сельского поселения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/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Нижнегорского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района Республики Крым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/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по доходам за 2022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год, тыс. руб.</a:t>
            </a:r>
            <a:endParaRPr lang="ru-RU" sz="28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4537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6353865"/>
              </p:ext>
            </p:extLst>
          </p:nvPr>
        </p:nvGraphicFramePr>
        <p:xfrm>
          <a:off x="214282" y="2643183"/>
          <a:ext cx="8929718" cy="3643336"/>
        </p:xfrm>
        <a:graphic>
          <a:graphicData uri="http://schemas.openxmlformats.org/drawingml/2006/table">
            <a:tbl>
              <a:tblPr/>
              <a:tblGrid>
                <a:gridCol w="65874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2452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56666"/>
                <a:gridCol w="1043457"/>
                <a:gridCol w="12765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97916"/>
              </a:tblGrid>
              <a:tr h="58213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Раздел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Наименование раздела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Уточненная сводная бюджетная роспись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Исполненные расходы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Процент исполнения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108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РАСХОДЫ ВСЕГО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6 668,6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6 660,1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99,9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949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в том числе: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7678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01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ОБЩЕГОСУДАРСТВЕННЫЕ ВОПРОСЫ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3 083,8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3 075,9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99,7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6852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02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kern="1200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НАЦИОНАЛЬНАЯ ОБОРОНА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255,5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255,5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100,0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0339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04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НАЦИОНАЛЬНАЯ ЭКОНОМИКА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20,0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20,0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100,0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0339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05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ЖИЛИЩНО-КОММУНАЛЬНОЕ ХОЗЯЙСТВО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3 293,6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3 293,1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99,99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6852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08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КУЛЬТУРА, КИНЕМАТОГРАФИЯ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15,6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15,6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100,0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205172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Исполнение  </a:t>
            </a:r>
            <a: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бюджета </a:t>
            </a:r>
            <a:b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</a:br>
            <a: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Уваровского </a:t>
            </a:r>
            <a: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сельского поселения </a:t>
            </a:r>
            <a:b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</a:br>
            <a: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Нижнегорского района Республики Крым </a:t>
            </a:r>
            <a:b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</a:br>
            <a: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по расходам за 2022 год, тыс. руб.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0034" y="500042"/>
            <a:ext cx="8215370" cy="43396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ru-RU" sz="4800" b="1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algn="ctr" eaLnBrk="1" hangingPunct="1">
              <a:defRPr/>
            </a:pPr>
            <a:endParaRPr lang="ru-RU" sz="48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algn="ctr" eaLnBrk="1" hangingPunct="1">
              <a:defRPr/>
            </a:pPr>
            <a:endParaRPr lang="ru-RU" sz="4800" b="1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Garamond" panose="02020404030301010803" pitchFamily="18" charset="0"/>
              <a:cs typeface="Arial" pitchFamily="34" charset="0"/>
            </a:endParaRPr>
          </a:p>
          <a:p>
            <a:pPr algn="ctr" eaLnBrk="1" hangingPunct="1">
              <a:defRPr/>
            </a:pPr>
            <a:r>
              <a:rPr lang="ru-RU" sz="4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СПАСИБО ЗА ВНИМАНИЕ </a:t>
            </a:r>
            <a:r>
              <a:rPr lang="ru-RU" sz="4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!</a:t>
            </a:r>
            <a:endParaRPr lang="ru-RU" sz="4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  <a:p>
            <a:pPr algn="ctr" eaLnBrk="1" hangingPunct="1">
              <a:defRPr/>
            </a:pPr>
            <a:r>
              <a:rPr lang="ru-RU" sz="4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5B0DC3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Garamond" panose="02020404030301010803" pitchFamily="18" charset="0"/>
              </a:rPr>
              <a:t/>
            </a:r>
            <a:br>
              <a:rPr lang="ru-RU" sz="4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5B0DC3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Garamond" panose="02020404030301010803" pitchFamily="18" charset="0"/>
              </a:rPr>
            </a:br>
            <a:endParaRPr lang="ru-RU" sz="4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5B0DC3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38505" y="2204864"/>
            <a:ext cx="7715304" cy="1200329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endParaRPr lang="ru-RU" sz="3600" b="1" spc="50" dirty="0">
              <a:ln w="11430"/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aramond" panose="02020404030301010803" pitchFamily="18" charset="0"/>
            </a:endParaRPr>
          </a:p>
          <a:p>
            <a:pPr algn="ctr" eaLnBrk="1" hangingPunct="1">
              <a:defRPr/>
            </a:pPr>
            <a:endParaRPr lang="ru-RU" sz="3600" b="1" spc="50" dirty="0">
              <a:ln w="11430"/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28469</TotalTime>
  <Words>198</Words>
  <Application>Microsoft Office PowerPoint</Application>
  <PresentationFormat>Экран (4:3)</PresentationFormat>
  <Paragraphs>85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Открытая</vt:lpstr>
      <vt:lpstr>Слайд 1</vt:lpstr>
      <vt:lpstr>Слайд 2</vt:lpstr>
      <vt:lpstr>  Исполнение  бюджета  Уваровского сельского поселения  Нижнегорского района Республики Крым  по доходам за 2022 год, тыс. руб.</vt:lpstr>
      <vt:lpstr>Исполнение  бюджета  Уваровского сельского поселения  Нижнегорского района Республики Крым  по расходам за 2022 год, тыс. руб.</vt:lpstr>
      <vt:lpstr>Слайд 5</vt:lpstr>
    </vt:vector>
  </TitlesOfParts>
  <Company>df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Лось</dc:creator>
  <cp:lastModifiedBy>Admin</cp:lastModifiedBy>
  <cp:revision>2644</cp:revision>
  <cp:lastPrinted>2021-04-22T05:50:55Z</cp:lastPrinted>
  <dcterms:created xsi:type="dcterms:W3CDTF">2010-07-02T14:14:42Z</dcterms:created>
  <dcterms:modified xsi:type="dcterms:W3CDTF">2023-05-05T06:20:55Z</dcterms:modified>
</cp:coreProperties>
</file>