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1B1B1B"/>
    <a:srgbClr val="10D5F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3" d="100"/>
          <a:sy n="93" d="100"/>
        </p:scale>
        <p:origin x="-33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7D94F7-5440-4A7E-9AAC-6114C65F67AF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A0A8E46-EC90-46AB-A657-21987EFC7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229600" cy="4379912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 smtClean="0">
                <a:ln w="50800"/>
                <a:solidFill>
                  <a:srgbClr val="002060"/>
                </a:solidFill>
                <a:effectLst/>
              </a:rPr>
            </a:b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Бюджет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для граждан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на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2026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год </a:t>
            </a:r>
            <a:r>
              <a:rPr lang="ru-RU" sz="3000" cap="none">
                <a:ln w="50800"/>
                <a:solidFill>
                  <a:srgbClr val="FFFF00"/>
                </a:solidFill>
                <a:effectLst/>
              </a:rPr>
              <a:t>к </a:t>
            </a:r>
            <a:r>
              <a:rPr lang="ru-RU" sz="3000" cap="none" smtClean="0">
                <a:ln w="50800"/>
                <a:solidFill>
                  <a:srgbClr val="FFFF00"/>
                </a:solidFill>
                <a:effectLst/>
              </a:rPr>
              <a:t>решению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Уваровского сельского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совета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Нижнегорского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района Республики Крым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«О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бюджете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муниципального образования Уваровское сельское поселение Нижнегорского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района Республики Крым на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2026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год и на плановый период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2027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и </a:t>
            </a:r>
            <a:r>
              <a:rPr lang="ru-RU" sz="3000" cap="none" dirty="0" smtClean="0">
                <a:ln w="50800"/>
                <a:solidFill>
                  <a:srgbClr val="FFFF00"/>
                </a:solidFill>
                <a:effectLst/>
              </a:rPr>
              <a:t>2028 </a:t>
            </a:r>
            <a:r>
              <a:rPr lang="ru-RU" sz="3000" cap="none" dirty="0">
                <a:ln w="50800"/>
                <a:solidFill>
                  <a:srgbClr val="FFFF00"/>
                </a:solidFill>
                <a:effectLst/>
              </a:rPr>
              <a:t>годов» </a:t>
            </a:r>
            <a:r>
              <a:rPr lang="ru-RU" sz="2000" cap="none" dirty="0">
                <a:ln w="50800"/>
                <a:solidFill>
                  <a:srgbClr val="002060"/>
                </a:solidFill>
                <a:effectLst/>
              </a:rPr>
              <a:t/>
            </a:r>
            <a:br>
              <a:rPr lang="ru-RU" sz="2000" cap="none" dirty="0">
                <a:ln w="50800"/>
                <a:solidFill>
                  <a:srgbClr val="002060"/>
                </a:solidFill>
                <a:effectLst/>
              </a:rPr>
            </a:br>
            <a:endParaRPr lang="ru-RU" sz="2000" cap="none" dirty="0">
              <a:ln w="50800"/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467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79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B1B1B"/>
                </a:solidFill>
              </a:rPr>
              <a:t>Доходы бюджета Уваровского сельского поселения Нижнегорского района Республики Крым на 2026 год</a:t>
            </a:r>
            <a:endParaRPr lang="ru-RU" sz="2400" b="1" dirty="0">
              <a:solidFill>
                <a:srgbClr val="1B1B1B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237548" y="1340768"/>
            <a:ext cx="2675724" cy="7920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Безвозмездные поступления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1801,741 тыс. 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63888" y="1340768"/>
            <a:ext cx="2160240" cy="6480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304373"/>
            <a:ext cx="2800910" cy="71900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Налоговые и неналоговые доходы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4719,5 тыс. 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2980422" y="1556792"/>
            <a:ext cx="494692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724128" y="1529274"/>
            <a:ext cx="513420" cy="248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62071" y="2025044"/>
            <a:ext cx="251776" cy="44644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576" y="2132856"/>
            <a:ext cx="2952328" cy="108012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Налоговые доходы 4719,5тыс. руб. (налоги и сборы, взымаемые с юридических и физических лиц, в соответствии с налоговым законодательством)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55576" y="3356992"/>
            <a:ext cx="2952328" cy="304165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Неналоговые доходы  -доходы от использования имущества, находящегося в гос. или муниципальной собственности; -доходы от продажи или иного возмездного отчуждения имущества, находящегося в собственности; -доходы от платных услуг; -средства, полученные в результате применения мер гражданско-правовой, административной и уголовной ответственности, и иные суммы принудительного изъятия; -иные неналоговые доходы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271666" y="2132856"/>
            <a:ext cx="300597" cy="3384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43897" y="2420888"/>
            <a:ext cx="2069375" cy="7920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Субвенции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580,775 тыс. руб.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846172" y="4509120"/>
            <a:ext cx="2067100" cy="9361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Дотации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1220,966 тыс. руб.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6516216" y="2708920"/>
            <a:ext cx="29356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6556569" y="4847033"/>
            <a:ext cx="29356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460481" y="4847033"/>
            <a:ext cx="29356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419993" y="2531863"/>
            <a:ext cx="29356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714744" y="1285860"/>
            <a:ext cx="16643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ДОХОДЫ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6521,241тыс. руб.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929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4000" r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591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СТРУКТУРА БЮДЖЕТНОЙ СИСТЕМЫ РФ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701407"/>
            <a:ext cx="3240360" cy="71136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bg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bg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</a:t>
            </a:r>
            <a:r>
              <a:rPr lang="ru-RU" dirty="0"/>
              <a:t>бюджет РФ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772816"/>
            <a:ext cx="2160240" cy="86409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shade val="30000"/>
                  <a:satMod val="115000"/>
                </a:schemeClr>
              </a:gs>
              <a:gs pos="50000">
                <a:schemeClr val="tx1">
                  <a:lumMod val="65000"/>
                  <a:shade val="67500"/>
                  <a:satMod val="115000"/>
                </a:schemeClr>
              </a:gs>
              <a:gs pos="100000">
                <a:schemeClr val="tx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Федеральный бюджет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3055406"/>
            <a:ext cx="2520280" cy="108012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Консолидированные </a:t>
            </a:r>
            <a:r>
              <a:rPr lang="ru-RU" dirty="0"/>
              <a:t>бюджеты муниципальных районов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44208" y="1772816"/>
            <a:ext cx="2398510" cy="86409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Консолидированные </a:t>
            </a:r>
            <a:r>
              <a:rPr lang="ru-RU" dirty="0"/>
              <a:t>бюджеты субъектов РФ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068960"/>
            <a:ext cx="2160240" cy="108012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Бюджеты субъектов РФ (региональные бюджеты)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3055406"/>
            <a:ext cx="2160240" cy="108012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Бюджеты городских округов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4509120"/>
            <a:ext cx="2160240" cy="86409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Бюджеты районов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35464" y="4509120"/>
            <a:ext cx="2160240" cy="86409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Бюджеты </a:t>
            </a:r>
            <a:r>
              <a:rPr lang="ru-RU" dirty="0" smtClean="0"/>
              <a:t>поселений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>
            <a:stCxn id="3" idx="3"/>
          </p:cNvCxnSpPr>
          <p:nvPr/>
        </p:nvCxnSpPr>
        <p:spPr>
          <a:xfrm flipV="1">
            <a:off x="6012160" y="1057091"/>
            <a:ext cx="1296144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308304" y="1057092"/>
            <a:ext cx="0" cy="715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3" idx="1"/>
          </p:cNvCxnSpPr>
          <p:nvPr/>
        </p:nvCxnSpPr>
        <p:spPr>
          <a:xfrm flipH="1" flipV="1">
            <a:off x="1763688" y="1057091"/>
            <a:ext cx="1008112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763688" y="1057092"/>
            <a:ext cx="0" cy="715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1"/>
          </p:cNvCxnSpPr>
          <p:nvPr/>
        </p:nvCxnSpPr>
        <p:spPr>
          <a:xfrm flipH="1">
            <a:off x="4547119" y="2204864"/>
            <a:ext cx="18970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308304" y="2780928"/>
            <a:ext cx="0" cy="2744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1763688" y="2780928"/>
            <a:ext cx="554461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763688" y="2780928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35996" y="2204864"/>
            <a:ext cx="0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535996" y="2780928"/>
            <a:ext cx="11123" cy="2744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411760" y="4135526"/>
            <a:ext cx="792088" cy="3735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724128" y="4135526"/>
            <a:ext cx="936104" cy="3735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670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threePt" dir="t"/>
            </a:scene3d>
          </a:bodyPr>
          <a:lstStyle/>
          <a:p>
            <a:pPr algn="ctr"/>
            <a:r>
              <a:rPr lang="ru-RU" sz="2400" b="1" dirty="0">
                <a:ln>
                  <a:solidFill>
                    <a:schemeClr val="accent2"/>
                  </a:solidFill>
                </a:ln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50000"/>
                        <a:shade val="100000"/>
                        <a:satMod val="115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rPr>
              <a:t>Расходы </a:t>
            </a:r>
            <a:r>
              <a:rPr lang="ru-RU" sz="2400" b="1" dirty="0" smtClean="0">
                <a:ln>
                  <a:solidFill>
                    <a:schemeClr val="accent2"/>
                  </a:solidFill>
                </a:ln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50000"/>
                        <a:shade val="100000"/>
                        <a:satMod val="115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rPr>
              <a:t>бюджета муниципального образования Уваровское сельское поселение Нижнегорского района </a:t>
            </a:r>
            <a:r>
              <a:rPr lang="ru-RU" sz="2400" b="1" dirty="0">
                <a:ln>
                  <a:solidFill>
                    <a:schemeClr val="accent2"/>
                  </a:solidFill>
                </a:ln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50000"/>
                        <a:shade val="100000"/>
                        <a:satMod val="115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rPr>
              <a:t>Республики Крым в разрезе разделов бюджетной классификации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2669515"/>
              </p:ext>
            </p:extLst>
          </p:nvPr>
        </p:nvGraphicFramePr>
        <p:xfrm>
          <a:off x="357158" y="2714620"/>
          <a:ext cx="8496944" cy="359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1656184"/>
                <a:gridCol w="1656184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2028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4013,396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3371,710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3860,005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579,666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452,085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467,695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ЭКОНОМИКА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ХОЗЯЙСТВО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1833,863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1514,61655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1037,22015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КУЛЬТУРА.КИНЕМАТОГРАФИЯ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94,316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103,739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110,581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УСЛОВНО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УТВЕРЖДЕННЫЕ РАСХОДЫ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127,92145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263,50985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РАСХОДОВ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6521,241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5570,062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5739,011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446491" y="1691516"/>
            <a:ext cx="1045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т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ыс.руб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840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67" y="836712"/>
            <a:ext cx="908911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АДМИНИСТРАЦИЯ  УВАРОВСКОГО  СЕЛЬСКОГО ПОСЕЛЕНИЯ  НИЖНЕГОРСКОГО  РАЙОНА РЕСПУБЛИКИ  КРЫМ</a:t>
            </a:r>
            <a:endParaRPr lang="ru-RU" sz="2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2564904"/>
            <a:ext cx="8496944" cy="3384376"/>
          </a:xfrm>
          <a:prstGeom prst="roundRect">
            <a:avLst/>
          </a:prstGeom>
          <a:solidFill>
            <a:schemeClr val="accent4">
              <a:lumMod val="60000"/>
              <a:lumOff val="40000"/>
              <a:alpha val="43922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Адрес: </a:t>
            </a:r>
            <a:r>
              <a:rPr lang="ru-RU" sz="2400" b="1" dirty="0" smtClean="0">
                <a:solidFill>
                  <a:schemeClr val="tx1"/>
                </a:solidFill>
              </a:rPr>
              <a:t>297136, </a:t>
            </a:r>
            <a:r>
              <a:rPr lang="ru-RU" sz="2400" b="1" dirty="0">
                <a:solidFill>
                  <a:schemeClr val="tx1"/>
                </a:solidFill>
              </a:rPr>
              <a:t>РФ Республика Крым, </a:t>
            </a:r>
            <a:r>
              <a:rPr lang="ru-RU" sz="2400" b="1" dirty="0" smtClean="0">
                <a:solidFill>
                  <a:schemeClr val="tx1"/>
                </a:solidFill>
              </a:rPr>
              <a:t>Нижнегорский </a:t>
            </a:r>
            <a:r>
              <a:rPr lang="ru-RU" sz="2400" b="1" dirty="0">
                <a:solidFill>
                  <a:schemeClr val="tx1"/>
                </a:solidFill>
              </a:rPr>
              <a:t>р-н, </a:t>
            </a:r>
            <a:r>
              <a:rPr lang="ru-RU" sz="2400" b="1" dirty="0" smtClean="0">
                <a:solidFill>
                  <a:schemeClr val="tx1"/>
                </a:solidFill>
              </a:rPr>
              <a:t>с.Уваровка, ул. Кирова, д.18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Телефон </a:t>
            </a:r>
            <a:r>
              <a:rPr lang="ru-RU" sz="2400" b="1" dirty="0">
                <a:solidFill>
                  <a:schemeClr val="tx1"/>
                </a:solidFill>
              </a:rPr>
              <a:t>/ факс: 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(36557) </a:t>
            </a:r>
            <a:r>
              <a:rPr lang="ru-RU" sz="2400" b="1" dirty="0" smtClean="0">
                <a:solidFill>
                  <a:schemeClr val="tx1"/>
                </a:solidFill>
              </a:rPr>
              <a:t>21-2-40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E-mail</a:t>
            </a:r>
            <a:r>
              <a:rPr lang="ru-RU" sz="2400" b="1" dirty="0">
                <a:solidFill>
                  <a:schemeClr val="tx1"/>
                </a:solidFill>
              </a:rPr>
              <a:t>: </a:t>
            </a:r>
            <a:r>
              <a:rPr lang="en-US" sz="2400" b="1" dirty="0" smtClean="0">
                <a:solidFill>
                  <a:schemeClr val="tx1"/>
                </a:solidFill>
              </a:rPr>
              <a:t>Uvarovka@nijno.rk.gov.ru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Режим </a:t>
            </a:r>
            <a:r>
              <a:rPr lang="ru-RU" sz="2400" b="1" dirty="0">
                <a:solidFill>
                  <a:schemeClr val="tx1"/>
                </a:solidFill>
              </a:rPr>
              <a:t>работы: </a:t>
            </a:r>
            <a:r>
              <a:rPr lang="ru-RU" sz="2400" b="1" dirty="0" err="1">
                <a:solidFill>
                  <a:schemeClr val="tx1"/>
                </a:solidFill>
              </a:rPr>
              <a:t>пн-пт</a:t>
            </a:r>
            <a:r>
              <a:rPr lang="ru-RU" sz="2400" b="1" dirty="0">
                <a:solidFill>
                  <a:schemeClr val="tx1"/>
                </a:solidFill>
              </a:rPr>
              <a:t> с 8:00 до </a:t>
            </a:r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r>
              <a:rPr lang="en-US" sz="2400" b="1" dirty="0" smtClean="0">
                <a:solidFill>
                  <a:schemeClr val="tx1"/>
                </a:solidFill>
              </a:rPr>
              <a:t>6</a:t>
            </a:r>
            <a:r>
              <a:rPr lang="ru-RU" sz="2400" b="1" dirty="0" smtClean="0">
                <a:solidFill>
                  <a:schemeClr val="tx1"/>
                </a:solidFill>
              </a:rPr>
              <a:t>:00</a:t>
            </a:r>
            <a:r>
              <a:rPr lang="ru-RU" sz="2400" b="1" dirty="0">
                <a:solidFill>
                  <a:schemeClr val="tx1"/>
                </a:solidFill>
              </a:rPr>
              <a:t>, выходной </a:t>
            </a:r>
            <a:r>
              <a:rPr lang="ru-RU" sz="2400" b="1" dirty="0" err="1">
                <a:solidFill>
                  <a:schemeClr val="tx1"/>
                </a:solidFill>
              </a:rPr>
              <a:t>сб</a:t>
            </a:r>
            <a:r>
              <a:rPr lang="ru-RU" sz="2400" b="1" dirty="0">
                <a:solidFill>
                  <a:schemeClr val="tx1"/>
                </a:solidFill>
              </a:rPr>
              <a:t> и </a:t>
            </a:r>
            <a:r>
              <a:rPr lang="ru-RU" sz="2400" b="1" dirty="0" err="1">
                <a:solidFill>
                  <a:schemeClr val="tx1"/>
                </a:solidFill>
              </a:rPr>
              <a:t>вс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203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67" y="836712"/>
            <a:ext cx="9089110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8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8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 ЗА  ВНИМАНИЕ!</a:t>
            </a:r>
            <a:endParaRPr lang="ru-RU" sz="2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203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887" y="116632"/>
            <a:ext cx="8381654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УВАЖАЕМЫЕ ЖИТЕЛИ УВАРОВСКОГО СЕЛЬСКОГО ПОСЕЛЕНИЯ</a:t>
            </a:r>
            <a:r>
              <a:rPr lang="ru-RU" sz="54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!</a:t>
            </a:r>
          </a:p>
          <a:p>
            <a:pPr algn="just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Arial Black" pitchFamily="34" charset="0"/>
                <a:cs typeface="Aharoni" pitchFamily="2" charset="-79"/>
              </a:rPr>
              <a:t>Бюджет для граждан 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cs typeface="Aharoni" pitchFamily="2" charset="-79"/>
              </a:rPr>
              <a:t>- документ, содержащий основные положения решения о бюджете в доступной для широкого круга заинтересованных пользователей форме, разработанный в целях ознакомления граждан с основными целями, задачами бюджетной политики, планируемыми и достигнутыми результатами использования бюджетных средств. </a:t>
            </a:r>
          </a:p>
          <a:p>
            <a:pPr algn="just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cs typeface="Aharoni" pitchFamily="2" charset="-79"/>
              </a:rPr>
              <a:t> </a:t>
            </a:r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Arial Black" pitchFamily="34" charset="0"/>
                <a:cs typeface="Aharoni" pitchFamily="2" charset="-79"/>
              </a:rPr>
              <a:t>Бюджет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cs typeface="Aharoni" pitchFamily="2" charset="-79"/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 (статья 6 Бюджетного Кодекса Российской Федерации). </a:t>
            </a:r>
          </a:p>
          <a:p>
            <a:pPr algn="just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cs typeface="Aharoni" pitchFamily="2" charset="-79"/>
              </a:rPr>
              <a:t>Граждане как налогоплательщики и потребители государственных и муниципальных услуг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каждого человека.  </a:t>
            </a:r>
            <a:endParaRPr lang="ru-RU" b="1" i="1" dirty="0">
              <a:ln w="50800"/>
              <a:solidFill>
                <a:schemeClr val="bg1">
                  <a:shade val="50000"/>
                </a:schemeClr>
              </a:solidFill>
              <a:latin typeface="+mj-lt"/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246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71296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ОСНОВНЫЕ ПОНЯТИЯ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Доходы бюджета </a:t>
            </a:r>
            <a:r>
              <a:rPr lang="ru-RU" dirty="0" smtClean="0"/>
              <a:t>- </a:t>
            </a:r>
            <a:r>
              <a:rPr lang="ru-RU" b="1" dirty="0" smtClean="0"/>
              <a:t>денежные средства поступающие в бюджет, за исключением средств, являющихся в соответствии с Бюджетным кодексом Российской Федерации источниками финансирования дефицита бюджета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Расходы бюджета </a:t>
            </a:r>
            <a:r>
              <a:rPr lang="ru-RU" dirty="0" smtClean="0"/>
              <a:t>- </a:t>
            </a:r>
            <a:r>
              <a:rPr lang="ru-RU" b="1" dirty="0" smtClean="0"/>
              <a:t>денежные средства, выплачиваемые из бюджета, за исключением средств, являющихся источниками финансирования дефицита бюджета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Межбюджетные трансферты </a:t>
            </a:r>
            <a:r>
              <a:rPr lang="ru-RU" dirty="0" smtClean="0"/>
              <a:t>- </a:t>
            </a:r>
            <a:r>
              <a:rPr lang="ru-RU" b="1" dirty="0" smtClean="0"/>
              <a:t>средства, предоставляемые одним бюджетом бюджетной системы другому бюджету бюджетной системы </a:t>
            </a:r>
            <a:r>
              <a:rPr lang="ru-RU" b="1" dirty="0" smtClean="0">
                <a:solidFill>
                  <a:schemeClr val="bg1"/>
                </a:solidFill>
              </a:rPr>
              <a:t>Консолидированный бюджет </a:t>
            </a:r>
            <a:r>
              <a:rPr lang="ru-RU" dirty="0" smtClean="0"/>
              <a:t>- </a:t>
            </a:r>
            <a:r>
              <a:rPr lang="ru-RU" b="1" dirty="0" smtClean="0"/>
              <a:t>свод бюджетов бюджетной системы на соответствующей территории (без учета межбюджетных трансфертов между этими бюджетами)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Бюджетный процесс </a:t>
            </a:r>
            <a:r>
              <a:rPr lang="ru-RU" dirty="0" smtClean="0"/>
              <a:t>– </a:t>
            </a:r>
            <a:r>
              <a:rPr lang="ru-RU" b="1" dirty="0" smtClean="0"/>
              <a:t>регламентируемая законодательством деятельность органов исполнительной власти,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Сбалансированность бюджета </a:t>
            </a:r>
            <a:r>
              <a:rPr lang="ru-RU" b="1" dirty="0" smtClean="0"/>
              <a:t>– 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доходами. В случае нарушения баланса возникает дефицит или профицит бюджета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Дефицит бюджета </a:t>
            </a:r>
            <a:r>
              <a:rPr lang="ru-RU" dirty="0" smtClean="0"/>
              <a:t>- </a:t>
            </a:r>
            <a:r>
              <a:rPr lang="ru-RU" b="1" dirty="0" smtClean="0"/>
              <a:t>превышение расходов бюджета над его доходами </a:t>
            </a:r>
            <a:r>
              <a:rPr lang="ru-RU" b="1" dirty="0" smtClean="0">
                <a:solidFill>
                  <a:schemeClr val="bg1"/>
                </a:solidFill>
              </a:rPr>
              <a:t>Профицит бюджета </a:t>
            </a:r>
            <a:r>
              <a:rPr lang="ru-RU" dirty="0" smtClean="0"/>
              <a:t>- </a:t>
            </a:r>
            <a:r>
              <a:rPr lang="ru-RU" b="1" dirty="0" smtClean="0"/>
              <a:t>превышение доходов бюджета над его расходами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93967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764704"/>
            <a:ext cx="8424936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ПРОЕКТ БЮДЖЕТАМУНИЦИПАЛЬНОГО ОБРАЗОВАНИЯ УВАРОВСКОЕ СЕЛЬСКОЕ ПОСЕЛЕНИЕ СОСТАВЛЯЕТСЯ НА ОСНОВЕ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0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Основные документы, согласно которых составлялся проект бюджета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39552" y="1700808"/>
            <a:ext cx="792088" cy="100811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8090782" y="1700808"/>
            <a:ext cx="792088" cy="100811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355976" y="1700808"/>
            <a:ext cx="792088" cy="100811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411760" y="1700808"/>
            <a:ext cx="792088" cy="100811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28184" y="1700808"/>
            <a:ext cx="792088" cy="100811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2708920"/>
            <a:ext cx="1584176" cy="136815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Бюджетное послание Президента Российской Федерации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97714" y="2731506"/>
            <a:ext cx="1656184" cy="134556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Прогноз социально-экономического развития Уваровского сельского поселения на 2024 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95936" y="2708920"/>
            <a:ext cx="1584176" cy="136815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Основные направления налоговой и бюджетной политики </a:t>
            </a:r>
            <a:r>
              <a:rPr lang="ru-RU" sz="1100" b="1" dirty="0" err="1" smtClean="0">
                <a:solidFill>
                  <a:schemeClr val="bg1"/>
                </a:solidFill>
              </a:rPr>
              <a:t>Уваровского</a:t>
            </a:r>
            <a:r>
              <a:rPr lang="ru-RU" sz="1100" b="1" dirty="0" smtClean="0">
                <a:solidFill>
                  <a:schemeClr val="bg1"/>
                </a:solidFill>
              </a:rPr>
              <a:t> сельского поселения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96136" y="2731506"/>
            <a:ext cx="1584176" cy="134556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Муниципальных программ </a:t>
            </a:r>
            <a:r>
              <a:rPr lang="ru-RU" sz="1200" b="1" dirty="0" err="1" smtClean="0">
                <a:solidFill>
                  <a:schemeClr val="bg1"/>
                </a:solidFill>
              </a:rPr>
              <a:t>Уваровского</a:t>
            </a:r>
            <a:r>
              <a:rPr lang="ru-RU" sz="1200" b="1" dirty="0" smtClean="0">
                <a:solidFill>
                  <a:schemeClr val="bg1"/>
                </a:solidFill>
              </a:rPr>
              <a:t> сельского поселения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96336" y="2706452"/>
            <a:ext cx="1502558" cy="137062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Бюджетный прогноз </a:t>
            </a:r>
            <a:r>
              <a:rPr lang="ru-RU" sz="1200" b="1" dirty="0" err="1" smtClean="0">
                <a:solidFill>
                  <a:schemeClr val="bg1"/>
                </a:solidFill>
              </a:rPr>
              <a:t>Уваровскогоо</a:t>
            </a:r>
            <a:r>
              <a:rPr lang="ru-RU" sz="1200" b="1" dirty="0" smtClean="0">
                <a:solidFill>
                  <a:schemeClr val="bg1"/>
                </a:solidFill>
              </a:rPr>
              <a:t> сельского поселения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5536" y="4365104"/>
            <a:ext cx="8424936" cy="50405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ПРИОРИТЕТЫ БЮДЖЕТНОЙ ПОЛИТИКИ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Блок-схема: объединение 15"/>
          <p:cNvSpPr/>
          <p:nvPr/>
        </p:nvSpPr>
        <p:spPr>
          <a:xfrm>
            <a:off x="285720" y="4894562"/>
            <a:ext cx="2522084" cy="1126726"/>
          </a:xfrm>
          <a:prstGeom prst="flowChartMerg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ИСПОЛНЕНИЕ СОЦИАЛЬНЫХ ОБЯЗАТЕЛЬСТВ</a:t>
            </a:r>
            <a:endParaRPr lang="ru-RU" sz="1000" b="1" dirty="0">
              <a:solidFill>
                <a:schemeClr val="bg1"/>
              </a:solidFill>
            </a:endParaRPr>
          </a:p>
        </p:txBody>
      </p:sp>
      <p:sp>
        <p:nvSpPr>
          <p:cNvPr id="17" name="Блок-схема: объединение 16"/>
          <p:cNvSpPr/>
          <p:nvPr/>
        </p:nvSpPr>
        <p:spPr>
          <a:xfrm>
            <a:off x="2555776" y="4882575"/>
            <a:ext cx="2196244" cy="1152128"/>
          </a:xfrm>
          <a:prstGeom prst="flowChartMerg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РЕАЛИЗАЦИЯ УКАЗОВ ПРЕЗИДЕНТА РФ </a:t>
            </a:r>
            <a:endParaRPr lang="ru-RU" sz="1000" b="1" dirty="0">
              <a:solidFill>
                <a:schemeClr val="bg1"/>
              </a:solidFill>
            </a:endParaRPr>
          </a:p>
        </p:txBody>
      </p:sp>
      <p:sp>
        <p:nvSpPr>
          <p:cNvPr id="18" name="Блок-схема: объединение 17"/>
          <p:cNvSpPr/>
          <p:nvPr/>
        </p:nvSpPr>
        <p:spPr>
          <a:xfrm>
            <a:off x="4355976" y="4894561"/>
            <a:ext cx="2664296" cy="1152128"/>
          </a:xfrm>
          <a:prstGeom prst="flowChartMerg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dirty="0" smtClean="0">
              <a:solidFill>
                <a:schemeClr val="bg1"/>
              </a:solidFill>
            </a:endParaRPr>
          </a:p>
          <a:p>
            <a:pPr algn="ctr"/>
            <a:endParaRPr lang="ru-RU" sz="1000" b="1" dirty="0">
              <a:solidFill>
                <a:schemeClr val="bg1"/>
              </a:solidFill>
            </a:endParaRPr>
          </a:p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ПОВЫШЕНИЕ УСТОЙЧИВОСТИ БЮДЖЕТНОЙ СИСТЕМЫ</a:t>
            </a:r>
            <a:endParaRPr lang="ru-RU" sz="1000" b="1" dirty="0">
              <a:solidFill>
                <a:schemeClr val="bg1"/>
              </a:solidFill>
            </a:endParaRPr>
          </a:p>
        </p:txBody>
      </p:sp>
      <p:sp>
        <p:nvSpPr>
          <p:cNvPr id="19" name="Блок-схема: объединение 18"/>
          <p:cNvSpPr/>
          <p:nvPr/>
        </p:nvSpPr>
        <p:spPr>
          <a:xfrm>
            <a:off x="6677000" y="4869160"/>
            <a:ext cx="2205870" cy="1152128"/>
          </a:xfrm>
          <a:prstGeom prst="flowChartMerg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dirty="0" smtClean="0">
              <a:solidFill>
                <a:schemeClr val="bg1"/>
              </a:solidFill>
            </a:endParaRPr>
          </a:p>
          <a:p>
            <a:pPr algn="ctr"/>
            <a:endParaRPr lang="ru-RU" sz="1000" b="1" dirty="0">
              <a:solidFill>
                <a:schemeClr val="bg1"/>
              </a:solidFill>
            </a:endParaRPr>
          </a:p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ПОВЫШЕНИЕ ЭФФЕКТИВНОСТИ РАСХОДОВ </a:t>
            </a:r>
            <a:endParaRPr lang="ru-RU" sz="1000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5536" y="6165304"/>
            <a:ext cx="8568952" cy="69269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ПОВЫШЕНИЕ КАЧЕСТВА ЖИЗНИ ЖИТЕЛЕЙ МУНИЦИПАЛЬНОГО ОБРАЗОВАНИЯ НИЖНЕГОРСКИЙ РАЙОН РЕСПУБЛИКИ КРЫМ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548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572112" y="1080994"/>
            <a:ext cx="2456271" cy="1771941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</a:rPr>
              <a:t>Рассмотрение проекта решения о бюджете.</a:t>
            </a:r>
          </a:p>
          <a:p>
            <a:pPr marL="171450" indent="-171450"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</a:rPr>
              <a:t> Утверждение проекта решения о бюджете. 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• Подписание решения о бюджете.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105914"/>
            <a:ext cx="2304256" cy="1747022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• Подготовка материалов для составления бюджета.</a:t>
            </a:r>
          </a:p>
          <a:p>
            <a:r>
              <a:rPr lang="ru-RU" sz="1200" b="1" dirty="0" smtClean="0">
                <a:solidFill>
                  <a:schemeClr val="bg1"/>
                </a:solidFill>
              </a:rPr>
              <a:t> • Согласование материалов для составления бюджета.</a:t>
            </a:r>
          </a:p>
          <a:p>
            <a:r>
              <a:rPr lang="ru-RU" sz="1200" b="1" dirty="0" smtClean="0">
                <a:solidFill>
                  <a:schemeClr val="bg1"/>
                </a:solidFill>
              </a:rPr>
              <a:t> • Подготовка проекта решения о бюджете.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04882" y="101823"/>
            <a:ext cx="553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ЭТАПЫ ПРОХОЖДНИЯ БЮДЖЕТА</a:t>
            </a:r>
            <a:endParaRPr lang="ru-RU" sz="24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1482" y="649554"/>
            <a:ext cx="1951626" cy="576064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СОСТАВЛЕНИЕ БЮДЖЕТА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84267" y="563488"/>
            <a:ext cx="2088232" cy="662130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УТВЕРЖДЕНИЕ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203848" y="1700808"/>
            <a:ext cx="1872208" cy="648072"/>
          </a:xfrm>
          <a:prstGeom prst="rightArrow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24128" y="4653136"/>
            <a:ext cx="2448272" cy="1800200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</a:rPr>
              <a:t>Подготовка документов для исполнения бюджета.</a:t>
            </a:r>
          </a:p>
          <a:p>
            <a:pPr marL="171450" indent="-171450"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</a:rPr>
              <a:t>  Исполнение бюджета.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4149080"/>
            <a:ext cx="1980219" cy="648072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ИСПОЛНЕНИЕ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444208" y="3140968"/>
            <a:ext cx="648072" cy="1008112"/>
          </a:xfrm>
          <a:prstGeom prst="downArrow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4653136"/>
            <a:ext cx="3096344" cy="1800200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itchFamily="34" charset="0"/>
              <a:buChar char="•"/>
            </a:pPr>
            <a:endParaRPr lang="ru-RU" sz="1200" b="1" dirty="0" smtClean="0">
              <a:solidFill>
                <a:schemeClr val="bg1"/>
              </a:solidFill>
            </a:endParaRPr>
          </a:p>
          <a:p>
            <a:pPr marL="171450" indent="-171450"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</a:rPr>
              <a:t>Подготовка бюджетной отчётности об исполнении бюджета</a:t>
            </a:r>
          </a:p>
          <a:p>
            <a:pPr marL="171450" indent="-171450"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</a:rPr>
              <a:t> Рассмотрение и согласование бюджетной отчетности об исполнении бюджета.</a:t>
            </a:r>
          </a:p>
          <a:p>
            <a:pPr marL="171450" indent="-171450"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</a:rPr>
              <a:t>  Утверждение бюджетной отчётности об исполнении бюджета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3923928" y="5301208"/>
            <a:ext cx="1152128" cy="720080"/>
          </a:xfrm>
          <a:prstGeom prst="leftArrow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1482" y="4149080"/>
            <a:ext cx="1913400" cy="648072"/>
          </a:xfrm>
          <a:prstGeom prst="round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ОТЧЕТНОСТЬ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3187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16632"/>
            <a:ext cx="8640960" cy="1368152"/>
          </a:xfrm>
          <a:prstGeom prst="roundRect">
            <a:avLst/>
          </a:prstGeom>
          <a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Основные параметры бюджета муниципального образования Уваровское сельское поселение Нижнегорского района Республики Крым на 2026 год и на плановый период 2027 и 2028 годов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37703383"/>
              </p:ext>
            </p:extLst>
          </p:nvPr>
        </p:nvGraphicFramePr>
        <p:xfrm>
          <a:off x="287016" y="1844824"/>
          <a:ext cx="8677472" cy="479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1944216"/>
                <a:gridCol w="2001416"/>
                <a:gridCol w="2139552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№ п/п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Наименование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Бюджет на 2026 год (тыс.руб.)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Бюджет на 2027 год (тыс.руб.)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Бюджет на 2028 год (тыс.руб.)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1.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ookman Old Style" pitchFamily="18" charset="0"/>
                        </a:rPr>
                        <a:t>ОБЩИЙ ОБЪЁМ ДОХОДОВ</a:t>
                      </a:r>
                      <a:endParaRPr lang="ru-RU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6521,241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6844,937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7280,071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ookman Old Style" pitchFamily="18" charset="0"/>
                        </a:rPr>
                        <a:t>Налоговые и неналоговые доходы</a:t>
                      </a:r>
                      <a:endParaRPr lang="ru-RU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4719,500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5047,800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ookman Old Style" pitchFamily="18" charset="0"/>
                        </a:rPr>
                        <a:t>5391,800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ookman Old Style" pitchFamily="18" charset="0"/>
                        </a:rPr>
                        <a:t>Безвозмездные поступления</a:t>
                      </a:r>
                      <a:endParaRPr lang="ru-RU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1801,741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1797,137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1888,271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2.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ookman Old Style" pitchFamily="18" charset="0"/>
                        </a:rPr>
                        <a:t>ОБЩИЙ ОБЪЁМ РАСХОДОВ</a:t>
                      </a:r>
                      <a:endParaRPr lang="ru-RU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6521,241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6844,937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7280,071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3.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ookman Old Style" pitchFamily="18" charset="0"/>
                        </a:rPr>
                        <a:t>ДЕФИЦИТ (-); ПРОФИЦИТ (+) </a:t>
                      </a:r>
                      <a:endParaRPr lang="ru-RU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0,00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0,00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itchFamily="18" charset="0"/>
                        </a:rPr>
                        <a:t>0,00</a:t>
                      </a:r>
                      <a:endParaRPr lang="ru-RU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87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93432"/>
            <a:ext cx="8551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ЧТО ТАКОЕ МЕЖБЮДЖЕТНЫЕ ТРАНСФЕРТЫ?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19" y="1500174"/>
            <a:ext cx="8535323" cy="50971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Межбюджетные трансферты </a:t>
            </a:r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 smtClean="0">
                <a:solidFill>
                  <a:schemeClr val="tx1"/>
                </a:solidFill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Виды межбюджетных трансфертов: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bg1"/>
                </a:solidFill>
              </a:rPr>
              <a:t>Дотации</a:t>
            </a:r>
            <a:r>
              <a:rPr lang="ru-RU" dirty="0" smtClean="0"/>
              <a:t> (от лат.«</a:t>
            </a:r>
            <a:r>
              <a:rPr lang="ru-RU" dirty="0" err="1" smtClean="0"/>
              <a:t>Dotatio</a:t>
            </a:r>
            <a:r>
              <a:rPr lang="ru-RU" dirty="0" smtClean="0"/>
              <a:t>» - дар, пожертвование) - Предоставляются на безвозмездной и безвозвратной основе без установления направлений и (или) условий их использования.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bg1"/>
                </a:solidFill>
              </a:rPr>
              <a:t>Субсидии</a:t>
            </a:r>
            <a:r>
              <a:rPr lang="ru-RU" dirty="0" smtClean="0"/>
              <a:t> (от лат.«</a:t>
            </a:r>
            <a:r>
              <a:rPr lang="ru-RU" dirty="0" err="1" smtClean="0"/>
              <a:t>Subsidium</a:t>
            </a:r>
            <a:r>
              <a:rPr lang="ru-RU" dirty="0" smtClean="0"/>
              <a:t>» - поддержка) - Предоставляются в целях </a:t>
            </a:r>
            <a:r>
              <a:rPr lang="ru-RU" dirty="0" err="1" smtClean="0"/>
              <a:t>софинансирования</a:t>
            </a:r>
            <a:r>
              <a:rPr lang="ru-RU" dirty="0" smtClean="0"/>
              <a:t> расходных обязательств, возникающих при выполнении полномочий органов местного самоуправления по вопросам местного значения 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bg1"/>
                </a:solidFill>
              </a:rPr>
              <a:t>Субвенции</a:t>
            </a:r>
            <a:r>
              <a:rPr lang="ru-RU" dirty="0" smtClean="0"/>
              <a:t> (от лат.«</a:t>
            </a:r>
            <a:r>
              <a:rPr lang="ru-RU" dirty="0" err="1" smtClean="0"/>
              <a:t>Subvenire</a:t>
            </a:r>
            <a:r>
              <a:rPr lang="ru-RU" dirty="0" smtClean="0"/>
              <a:t>» - приходить на помощь) - Предоставляются в целях финансового обеспечения расходных обязательств муниципальных образований, возникающих при выполнении государственных полномочий.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bg1"/>
                </a:solidFill>
              </a:rPr>
              <a:t>Иные межбюджетные трансферты </a:t>
            </a:r>
            <a:r>
              <a:rPr lang="ru-RU" dirty="0" smtClean="0"/>
              <a:t>- Предоставляются в случаях и порядке, предусмотренных законами субъекта Российской Федерации и принимаемыми в соответствии с ними иными нормативными правовыми актами органов государственной власти субъекта Российской Федерации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714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28247"/>
            <a:ext cx="4908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ДОХОДЫ БЮДЖЕТА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674578"/>
            <a:ext cx="4032448" cy="52217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НАЛОГОВЫЕ И НЕНАЛОГОВЫЕ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05906" y="711270"/>
            <a:ext cx="4014566" cy="52217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БЕЗВОЗМЕЗДНЫЕ ПОСТУПЛЕНИЯ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6" name="Прямая со стрелкой 5"/>
          <p:cNvCxnSpPr>
            <a:stCxn id="3" idx="1"/>
          </p:cNvCxnSpPr>
          <p:nvPr/>
        </p:nvCxnSpPr>
        <p:spPr>
          <a:xfrm>
            <a:off x="539552" y="935665"/>
            <a:ext cx="0" cy="8371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39552" y="1772816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827584" y="1354240"/>
            <a:ext cx="3744416" cy="121066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Налоговые доходы – налоги и сборы, взымаемые с юридических и физических лиц, в соответствии с налоговым законодательством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39552" y="1772816"/>
            <a:ext cx="0" cy="2736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39552" y="450912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827584" y="2780928"/>
            <a:ext cx="3744416" cy="367240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Неналоговые доходы: -доходы от использования имущества, находящегося в гос. или муниципальной собственности; -доходы от продажи или иного возмездного отчуждения имущества, находящегося в собственности; -доходы от платных услуг; -средства, полученные в результате применения мер гражданско-правовой, административной и уголовной ответственности, и иные суммы принудительного изъятия; -иные неналоговые доходы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805906" y="1354240"/>
            <a:ext cx="3798541" cy="106664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Межбюджетные трансферты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64088" y="2636912"/>
            <a:ext cx="3240359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bg1"/>
                </a:solidFill>
              </a:rPr>
              <a:t>Субвенции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29256" y="3429000"/>
            <a:ext cx="3240359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bg1"/>
                </a:solidFill>
              </a:rPr>
              <a:t>Дотации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357818" y="4071942"/>
            <a:ext cx="3240359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bg1"/>
                </a:solidFill>
              </a:rPr>
              <a:t>Иные межбюджетные трансферты</a:t>
            </a:r>
            <a:endParaRPr lang="ru-RU" sz="1400" i="1" dirty="0">
              <a:solidFill>
                <a:schemeClr val="bg1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3455997" y="3902061"/>
            <a:ext cx="294638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9" idx="1"/>
          </p:cNvCxnSpPr>
          <p:nvPr/>
        </p:nvCxnSpPr>
        <p:spPr>
          <a:xfrm>
            <a:off x="4932040" y="288894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21" idx="1"/>
          </p:cNvCxnSpPr>
          <p:nvPr/>
        </p:nvCxnSpPr>
        <p:spPr>
          <a:xfrm>
            <a:off x="4997208" y="364502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2" idx="1"/>
          </p:cNvCxnSpPr>
          <p:nvPr/>
        </p:nvCxnSpPr>
        <p:spPr>
          <a:xfrm>
            <a:off x="4925770" y="428796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8820472" y="1233444"/>
            <a:ext cx="0" cy="4643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8" idx="3"/>
          </p:cNvCxnSpPr>
          <p:nvPr/>
        </p:nvCxnSpPr>
        <p:spPr>
          <a:xfrm flipH="1">
            <a:off x="8604447" y="1887564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кругленный прямоугольник 42"/>
          <p:cNvSpPr/>
          <p:nvPr/>
        </p:nvSpPr>
        <p:spPr>
          <a:xfrm>
            <a:off x="4805906" y="5453534"/>
            <a:ext cx="3798541" cy="106664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Финансовая помощь от физических и юридических лиц, организаций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flipH="1">
            <a:off x="8604447" y="5877272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3005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право 17"/>
          <p:cNvSpPr/>
          <p:nvPr/>
        </p:nvSpPr>
        <p:spPr>
          <a:xfrm rot="1898057">
            <a:off x="5658261" y="5707405"/>
            <a:ext cx="93240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 rot="19694894">
            <a:off x="2388532" y="561871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898057">
            <a:off x="5650026" y="3946155"/>
            <a:ext cx="93240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 rot="19694894">
            <a:off x="2394054" y="399093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898057">
            <a:off x="5649564" y="2136458"/>
            <a:ext cx="93240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9694894">
            <a:off x="2394053" y="21084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036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Основные параметры бюджета муниципального образования Уваровского сельского поселения на 2026 год и на плановый период 2027 и 2028 годов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7554" y="1857364"/>
            <a:ext cx="2664227" cy="6352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2026 ГОД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8666" y="5225829"/>
            <a:ext cx="2649408" cy="5606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2028 ГОД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03847" y="3307372"/>
            <a:ext cx="2664227" cy="6352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2027 ГОД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8074" y="2705705"/>
            <a:ext cx="2633016" cy="6352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Расходы  6521,241тыс.руб.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8367" y="2708920"/>
            <a:ext cx="2520280" cy="6352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Доходы  6521,241тыс.руб.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76528" y="4500570"/>
            <a:ext cx="2767438" cy="64294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Расходы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6844,937 тыс.руб.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34" y="4590625"/>
            <a:ext cx="2688613" cy="62432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Доходы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6844,937 тыс.руб.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00444" y="6222796"/>
            <a:ext cx="2520280" cy="6352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Расходы  7280,071тыс.руб.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6143644"/>
            <a:ext cx="2632376" cy="7143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Доходы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7280,071 тыс.руб.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162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571</TotalTime>
  <Words>1115</Words>
  <Application>Microsoft Office PowerPoint</Application>
  <PresentationFormat>Экран (4:3)</PresentationFormat>
  <Paragraphs>174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                   Бюджет для граждан на 2026 год к решению Уваровского сельского совета Нижнегорского района Республики Крым «О бюджете муниципального образования Уваровское сельское поселение Нижнегорского района Республики Крым на 2026 год и на плановый период 2027 и 2028 годов»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108</cp:revision>
  <dcterms:created xsi:type="dcterms:W3CDTF">2019-07-28T09:50:40Z</dcterms:created>
  <dcterms:modified xsi:type="dcterms:W3CDTF">2026-05-07T12:44:10Z</dcterms:modified>
</cp:coreProperties>
</file>